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811" autoAdjust="0"/>
  </p:normalViewPr>
  <p:slideViewPr>
    <p:cSldViewPr snapToGrid="0">
      <p:cViewPr varScale="1">
        <p:scale>
          <a:sx n="71" d="100"/>
          <a:sy n="71" d="100"/>
        </p:scale>
        <p:origin x="20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20015672"/>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Highlight that the findings presented in the workshop are based on the </a:t>
            </a:r>
            <a:r>
              <a:rPr lang="en-AU" sz="1200" i="1" dirty="0" smtClean="0">
                <a:effectLst/>
                <a:latin typeface="+mj-lt"/>
                <a:ea typeface="+mj-ea"/>
                <a:cs typeface="+mj-cs"/>
                <a:sym typeface="Calibri"/>
              </a:rPr>
              <a:t>Crossing the Line: Lived Experiences of Sexual Violence among Trans Women of Colour in Australia.</a:t>
            </a:r>
            <a:endParaRPr lang="en-AU" dirty="0"/>
          </a:p>
        </p:txBody>
      </p:sp>
    </p:spTree>
    <p:extLst>
      <p:ext uri="{BB962C8B-B14F-4D97-AF65-F5344CB8AC3E}">
        <p14:creationId xmlns:p14="http://schemas.microsoft.com/office/powerpoint/2010/main" val="85046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Using participant’s photos and associated accounts, the</a:t>
            </a:r>
            <a:r>
              <a:rPr lang="en-AU" sz="1200" baseline="0" dirty="0" smtClean="0">
                <a:effectLst/>
                <a:latin typeface="+mj-lt"/>
                <a:ea typeface="+mj-ea"/>
                <a:cs typeface="+mj-cs"/>
                <a:sym typeface="Calibri"/>
              </a:rPr>
              <a:t> following </a:t>
            </a:r>
            <a:r>
              <a:rPr lang="en-AU" sz="1200" dirty="0" smtClean="0">
                <a:effectLst/>
                <a:latin typeface="+mj-lt"/>
                <a:ea typeface="+mj-ea"/>
                <a:cs typeface="+mj-cs"/>
                <a:sym typeface="Calibri"/>
              </a:rPr>
              <a:t>slides highlight the positive aspects of gender affirmation explored by women in this study. </a:t>
            </a:r>
            <a:endParaRPr lang="en-AU" dirty="0"/>
          </a:p>
        </p:txBody>
      </p:sp>
    </p:spTree>
    <p:extLst>
      <p:ext uri="{BB962C8B-B14F-4D97-AF65-F5344CB8AC3E}">
        <p14:creationId xmlns:p14="http://schemas.microsoft.com/office/powerpoint/2010/main" val="43471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Using participant’s photos and associated accounts, the</a:t>
            </a:r>
            <a:r>
              <a:rPr lang="en-AU" sz="1200" baseline="0" dirty="0" smtClean="0">
                <a:effectLst/>
                <a:latin typeface="+mj-lt"/>
                <a:ea typeface="+mj-ea"/>
                <a:cs typeface="+mj-cs"/>
                <a:sym typeface="Calibri"/>
              </a:rPr>
              <a:t> following </a:t>
            </a:r>
            <a:r>
              <a:rPr lang="en-AU" sz="1200" dirty="0" smtClean="0">
                <a:effectLst/>
                <a:latin typeface="+mj-lt"/>
                <a:ea typeface="+mj-ea"/>
                <a:cs typeface="+mj-cs"/>
                <a:sym typeface="Calibri"/>
              </a:rPr>
              <a:t>slides highlight the positive aspects of gender affirmation explored by women in this study. </a:t>
            </a:r>
            <a:endParaRPr lang="en-AU" dirty="0" smtClean="0"/>
          </a:p>
          <a:p>
            <a:endParaRPr lang="en-AU" dirty="0"/>
          </a:p>
        </p:txBody>
      </p:sp>
    </p:spTree>
    <p:extLst>
      <p:ext uri="{BB962C8B-B14F-4D97-AF65-F5344CB8AC3E}">
        <p14:creationId xmlns:p14="http://schemas.microsoft.com/office/powerpoint/2010/main" val="245586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smtClean="0">
                <a:effectLst/>
                <a:latin typeface="+mj-lt"/>
                <a:ea typeface="+mj-ea"/>
                <a:cs typeface="+mj-cs"/>
                <a:sym typeface="Calibri"/>
              </a:rPr>
              <a:t>The key learning points of this slide are:</a:t>
            </a:r>
          </a:p>
          <a:p>
            <a:pPr marL="0" indent="0">
              <a:buFont typeface="Arial" panose="020B0604020202020204" pitchFamily="34" charset="0"/>
              <a:buNone/>
            </a:pPr>
            <a:endParaRPr lang="en-AU" sz="1200" dirty="0" smtClean="0">
              <a:effectLst/>
              <a:latin typeface="+mj-lt"/>
              <a:ea typeface="+mj-ea"/>
              <a:cs typeface="+mj-cs"/>
              <a:sym typeface="Calibri"/>
            </a:endParaRPr>
          </a:p>
          <a:p>
            <a:pPr marL="0" indent="0">
              <a:buFont typeface="Arial" panose="020B0604020202020204" pitchFamily="34" charset="0"/>
              <a:buNone/>
            </a:pPr>
            <a:r>
              <a:rPr lang="en-AU" sz="1200" dirty="0" smtClean="0">
                <a:effectLst/>
                <a:latin typeface="+mj-lt"/>
                <a:ea typeface="+mj-ea"/>
                <a:cs typeface="+mj-cs"/>
                <a:sym typeface="Calibri"/>
              </a:rPr>
              <a:t>-This slide demonstrates how migration to Australia provides greater opportunity for gender affirmation among trans women of colour, who are from CALD backgrounds. </a:t>
            </a:r>
          </a:p>
          <a:p>
            <a:pPr marL="0" indent="0">
              <a:buFont typeface="Arial" panose="020B0604020202020204" pitchFamily="34" charset="0"/>
              <a:buNone/>
            </a:pPr>
            <a:endParaRPr lang="en-AU" sz="1200" dirty="0" smtClean="0">
              <a:effectLst/>
              <a:latin typeface="+mj-lt"/>
              <a:ea typeface="+mj-ea"/>
              <a:cs typeface="+mj-cs"/>
              <a:sym typeface="Calibri"/>
            </a:endParaRPr>
          </a:p>
          <a:p>
            <a:pPr marL="0" indent="0">
              <a:buFont typeface="Arial" panose="020B0604020202020204" pitchFamily="34" charset="0"/>
              <a:buNone/>
            </a:pPr>
            <a:r>
              <a:rPr lang="en-AU" sz="1200" dirty="0" smtClean="0">
                <a:effectLst/>
                <a:latin typeface="+mj-lt"/>
                <a:ea typeface="+mj-ea"/>
                <a:cs typeface="+mj-cs"/>
                <a:sym typeface="Calibri"/>
              </a:rPr>
              <a:t>-This was particularly the case for women who were migrating from</a:t>
            </a:r>
            <a:r>
              <a:rPr lang="en-AU" sz="1200" baseline="0" dirty="0" smtClean="0">
                <a:effectLst/>
                <a:latin typeface="+mj-lt"/>
                <a:ea typeface="+mj-ea"/>
                <a:cs typeface="+mj-cs"/>
                <a:sym typeface="Calibri"/>
              </a:rPr>
              <a:t> contexts where being trans was illegal. </a:t>
            </a:r>
            <a:endParaRPr lang="en-AU" dirty="0"/>
          </a:p>
        </p:txBody>
      </p:sp>
    </p:spTree>
    <p:extLst>
      <p:ext uri="{BB962C8B-B14F-4D97-AF65-F5344CB8AC3E}">
        <p14:creationId xmlns:p14="http://schemas.microsoft.com/office/powerpoint/2010/main" val="143555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 of this slide is:</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-As found with previous research, trans women of colour in this study, felt pressure to pass as a woman in order to avoid sexual violence.</a:t>
            </a:r>
          </a:p>
          <a:p>
            <a:endParaRPr lang="en-AU" sz="1200" dirty="0" smtClean="0">
              <a:effectLst/>
              <a:latin typeface="+mj-lt"/>
              <a:ea typeface="+mj-ea"/>
              <a:cs typeface="+mj-cs"/>
              <a:sym typeface="Calibri"/>
            </a:endParaRPr>
          </a:p>
          <a:p>
            <a:endParaRPr lang="en-AU" dirty="0"/>
          </a:p>
        </p:txBody>
      </p:sp>
    </p:spTree>
    <p:extLst>
      <p:ext uri="{BB962C8B-B14F-4D97-AF65-F5344CB8AC3E}">
        <p14:creationId xmlns:p14="http://schemas.microsoft.com/office/powerpoint/2010/main" val="24199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 of this slide is:</a:t>
            </a:r>
          </a:p>
          <a:p>
            <a:pPr lvl="0"/>
            <a:endParaRPr lang="en-AU" sz="1200" dirty="0" smtClean="0">
              <a:effectLst/>
              <a:latin typeface="+mj-lt"/>
              <a:ea typeface="+mj-ea"/>
              <a:cs typeface="+mj-cs"/>
              <a:sym typeface="Calibri"/>
            </a:endParaRPr>
          </a:p>
          <a:p>
            <a:pPr lvl="0"/>
            <a:r>
              <a:rPr lang="en-AU" sz="1200" dirty="0" smtClean="0">
                <a:effectLst/>
                <a:latin typeface="+mj-lt"/>
                <a:ea typeface="+mj-ea"/>
                <a:cs typeface="+mj-cs"/>
                <a:sym typeface="Calibri"/>
              </a:rPr>
              <a:t>-While trans women of colour may avoid transphobic violence through passing, they become subject to sexual violence by men because they are a woman. </a:t>
            </a:r>
            <a:endParaRPr lang="en-AU" dirty="0"/>
          </a:p>
        </p:txBody>
      </p:sp>
    </p:spTree>
    <p:extLst>
      <p:ext uri="{BB962C8B-B14F-4D97-AF65-F5344CB8AC3E}">
        <p14:creationId xmlns:p14="http://schemas.microsoft.com/office/powerpoint/2010/main" val="299422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 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-At times women are not certain whether sexual violence is perpetuated against them on the basis of being trans, or because they are a woman.</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-Trans women of colour are at risk of sexual violence due to men’s perception that they are deserving of violence, because trans women have ‘tricked’ them to believe they are a woman - this causes significant fear among trans women of colour. </a:t>
            </a:r>
            <a:endParaRPr lang="en-AU" dirty="0"/>
          </a:p>
        </p:txBody>
      </p:sp>
    </p:spTree>
    <p:extLst>
      <p:ext uri="{BB962C8B-B14F-4D97-AF65-F5344CB8AC3E}">
        <p14:creationId xmlns:p14="http://schemas.microsoft.com/office/powerpoint/2010/main" val="96039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 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-Women felt as though they had to live up to White feminine standards of beauty.</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-Some women were not concerned about passing, and others did not want to pass, or explored their gender in different forms. </a:t>
            </a:r>
            <a:endParaRPr lang="en-AU" dirty="0"/>
          </a:p>
        </p:txBody>
      </p:sp>
    </p:spTree>
    <p:extLst>
      <p:ext uri="{BB962C8B-B14F-4D97-AF65-F5344CB8AC3E}">
        <p14:creationId xmlns:p14="http://schemas.microsoft.com/office/powerpoint/2010/main" val="343011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 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-Using data from the survey, this slide highlights that while sexual harassment is experienced by all women, CALD trans women reported more frequent sexual harassment than other women.</a:t>
            </a:r>
            <a:endParaRPr lang="en-AU" dirty="0" smtClean="0"/>
          </a:p>
          <a:p>
            <a:endParaRPr lang="en-AU" dirty="0" smtClean="0"/>
          </a:p>
          <a:p>
            <a:r>
              <a:rPr lang="en-AU" dirty="0" smtClean="0"/>
              <a:t>-Rates in the central circle</a:t>
            </a:r>
            <a:r>
              <a:rPr lang="en-AU" baseline="0" dirty="0" smtClean="0"/>
              <a:t> are for CALD trans women; outer circles are for non-CALD trans women and cisgender women</a:t>
            </a:r>
            <a:endParaRPr lang="en-AU" dirty="0"/>
          </a:p>
        </p:txBody>
      </p:sp>
    </p:spTree>
    <p:extLst>
      <p:ext uri="{BB962C8B-B14F-4D97-AF65-F5344CB8AC3E}">
        <p14:creationId xmlns:p14="http://schemas.microsoft.com/office/powerpoint/2010/main" val="207410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 of this slide are:</a:t>
            </a:r>
          </a:p>
          <a:p>
            <a:pPr marL="0" marR="0" indent="0" defTabSz="914400" eaLnBrk="1" fontAlgn="auto" latinLnBrk="0" hangingPunct="1">
              <a:lnSpc>
                <a:spcPct val="100000"/>
              </a:lnSpc>
              <a:spcBef>
                <a:spcPts val="0"/>
              </a:spcBef>
              <a:spcAft>
                <a:spcPts val="0"/>
              </a:spcAft>
              <a:buClrTx/>
              <a:buSzTx/>
              <a:buFontTx/>
              <a:buNone/>
              <a:tabLst/>
              <a:defRPr/>
            </a:pPr>
            <a:endParaRPr lang="en-AU" dirty="0" smtClean="0"/>
          </a:p>
          <a:p>
            <a:pPr marL="0" marR="0" indent="0" defTabSz="914400" eaLnBrk="1" fontAlgn="auto" latinLnBrk="0" hangingPunct="1">
              <a:lnSpc>
                <a:spcPct val="100000"/>
              </a:lnSpc>
              <a:spcBef>
                <a:spcPts val="0"/>
              </a:spcBef>
              <a:spcAft>
                <a:spcPts val="0"/>
              </a:spcAft>
              <a:buClrTx/>
              <a:buSzTx/>
              <a:buFontTx/>
              <a:buNone/>
              <a:tabLst/>
              <a:defRPr/>
            </a:pPr>
            <a:r>
              <a:rPr lang="en-AU" dirty="0" smtClean="0"/>
              <a:t>-</a:t>
            </a:r>
            <a:r>
              <a:rPr lang="en-AU" sz="1200" dirty="0" smtClean="0">
                <a:effectLst/>
                <a:latin typeface="+mj-lt"/>
                <a:ea typeface="+mj-ea"/>
                <a:cs typeface="+mj-cs"/>
                <a:sym typeface="Calibri"/>
              </a:rPr>
              <a:t>Using data from the survey, this slide highlights that CALD transwomen are more likely to experience more frequent sexual assault than other women. </a:t>
            </a:r>
            <a:endParaRPr lang="en-AU" dirty="0" smtClean="0"/>
          </a:p>
          <a:p>
            <a:pPr marL="0" marR="0" indent="0" defTabSz="914400" eaLnBrk="1" fontAlgn="auto" latinLnBrk="0" hangingPunct="1">
              <a:lnSpc>
                <a:spcPct val="100000"/>
              </a:lnSpc>
              <a:spcBef>
                <a:spcPts val="0"/>
              </a:spcBef>
              <a:spcAft>
                <a:spcPts val="0"/>
              </a:spcAft>
              <a:buClrTx/>
              <a:buSzTx/>
              <a:buFontTx/>
              <a:buNone/>
              <a:tabLst/>
              <a:defRPr/>
            </a:pPr>
            <a:endParaRPr lang="en-AU" dirty="0" smtClean="0"/>
          </a:p>
          <a:p>
            <a:pPr marL="0" marR="0" indent="0" defTabSz="914400" eaLnBrk="1" fontAlgn="auto" latinLnBrk="0" hangingPunct="1">
              <a:lnSpc>
                <a:spcPct val="100000"/>
              </a:lnSpc>
              <a:spcBef>
                <a:spcPts val="0"/>
              </a:spcBef>
              <a:spcAft>
                <a:spcPts val="0"/>
              </a:spcAft>
              <a:buClrTx/>
              <a:buSzTx/>
              <a:buFontTx/>
              <a:buNone/>
              <a:tabLst/>
              <a:defRPr/>
            </a:pPr>
            <a:r>
              <a:rPr lang="en-AU" dirty="0" smtClean="0"/>
              <a:t>-Rates in the central circle</a:t>
            </a:r>
            <a:r>
              <a:rPr lang="en-AU" baseline="0" dirty="0" smtClean="0"/>
              <a:t> are for CALD trans women; outer circles are for non-CALD trans women and cisgender women</a:t>
            </a:r>
            <a:endParaRPr lang="en-AU" dirty="0" smtClean="0"/>
          </a:p>
          <a:p>
            <a:endParaRPr lang="en-AU" dirty="0"/>
          </a:p>
        </p:txBody>
      </p:sp>
    </p:spTree>
    <p:extLst>
      <p:ext uri="{BB962C8B-B14F-4D97-AF65-F5344CB8AC3E}">
        <p14:creationId xmlns:p14="http://schemas.microsoft.com/office/powerpoint/2010/main" val="8242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 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-Trans women of colour experience multiple forms of verbal sexual harassment.</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-Women also experienced being outed in public, which they felt put them at higher risk of sexual violence. </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-Sexual harassment frequently happened in night clubs and public transport. </a:t>
            </a:r>
            <a:endParaRPr lang="en-AU" dirty="0"/>
          </a:p>
        </p:txBody>
      </p:sp>
    </p:spTree>
    <p:extLst>
      <p:ext uri="{BB962C8B-B14F-4D97-AF65-F5344CB8AC3E}">
        <p14:creationId xmlns:p14="http://schemas.microsoft.com/office/powerpoint/2010/main" val="230720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Outline the objectives of the presentation. </a:t>
            </a:r>
          </a:p>
          <a:p>
            <a:endParaRPr lang="en-AU" dirty="0"/>
          </a:p>
        </p:txBody>
      </p:sp>
    </p:spTree>
    <p:extLst>
      <p:ext uri="{BB962C8B-B14F-4D97-AF65-F5344CB8AC3E}">
        <p14:creationId xmlns:p14="http://schemas.microsoft.com/office/powerpoint/2010/main" val="2144907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 of this slide is:</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-Women frequently discussed being fetishized, including having their genitals asked about or touched.</a:t>
            </a:r>
            <a:endParaRPr lang="en-AU" dirty="0"/>
          </a:p>
        </p:txBody>
      </p:sp>
    </p:spTree>
    <p:extLst>
      <p:ext uri="{BB962C8B-B14F-4D97-AF65-F5344CB8AC3E}">
        <p14:creationId xmlns:p14="http://schemas.microsoft.com/office/powerpoint/2010/main" val="954788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a:t>
            </a:r>
            <a:r>
              <a:rPr lang="en-AU" sz="1200" baseline="0" dirty="0" smtClean="0">
                <a:effectLst/>
                <a:latin typeface="+mj-lt"/>
                <a:ea typeface="+mj-ea"/>
                <a:cs typeface="+mj-cs"/>
                <a:sym typeface="Calibri"/>
              </a:rPr>
              <a:t> </a:t>
            </a:r>
            <a:r>
              <a:rPr lang="en-AU" sz="1200" dirty="0" smtClean="0">
                <a:effectLst/>
                <a:latin typeface="+mj-lt"/>
                <a:ea typeface="+mj-ea"/>
                <a:cs typeface="+mj-cs"/>
                <a:sym typeface="Calibri"/>
              </a:rPr>
              <a:t>of this slide is:</a:t>
            </a:r>
          </a:p>
          <a:p>
            <a:endParaRPr lang="en-AU" dirty="0" smtClean="0"/>
          </a:p>
          <a:p>
            <a:r>
              <a:rPr lang="en-AU" dirty="0" smtClean="0"/>
              <a:t>-For CALD</a:t>
            </a:r>
            <a:r>
              <a:rPr lang="en-AU" baseline="0" dirty="0" smtClean="0"/>
              <a:t> trans women, the perpetrators of sexual violence are much more likely to be strangers. </a:t>
            </a:r>
            <a:endParaRPr lang="en-AU" dirty="0"/>
          </a:p>
        </p:txBody>
      </p:sp>
    </p:spTree>
    <p:extLst>
      <p:ext uri="{BB962C8B-B14F-4D97-AF65-F5344CB8AC3E}">
        <p14:creationId xmlns:p14="http://schemas.microsoft.com/office/powerpoint/2010/main" val="2671776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a:t>
            </a:r>
            <a:r>
              <a:rPr lang="en-AU" sz="1200" baseline="0" dirty="0" smtClean="0">
                <a:effectLst/>
                <a:latin typeface="+mj-lt"/>
                <a:ea typeface="+mj-ea"/>
                <a:cs typeface="+mj-cs"/>
                <a:sym typeface="Calibri"/>
              </a:rPr>
              <a:t> </a:t>
            </a:r>
            <a:r>
              <a:rPr lang="en-AU" sz="1200" dirty="0" smtClean="0">
                <a:effectLst/>
                <a:latin typeface="+mj-lt"/>
                <a:ea typeface="+mj-ea"/>
                <a:cs typeface="+mj-cs"/>
                <a:sym typeface="Calibri"/>
              </a:rPr>
              <a:t>of this slide is:</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-Sexual violence have long term negative implications on the mental health and wellbeing of trans women of colour. </a:t>
            </a:r>
            <a:endParaRPr lang="en-AU" dirty="0"/>
          </a:p>
        </p:txBody>
      </p:sp>
    </p:spTree>
    <p:extLst>
      <p:ext uri="{BB962C8B-B14F-4D97-AF65-F5344CB8AC3E}">
        <p14:creationId xmlns:p14="http://schemas.microsoft.com/office/powerpoint/2010/main" val="136681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a:t>
            </a:r>
            <a:r>
              <a:rPr lang="en-AU" sz="1200" baseline="0" dirty="0" smtClean="0">
                <a:effectLst/>
                <a:latin typeface="+mj-lt"/>
                <a:ea typeface="+mj-ea"/>
                <a:cs typeface="+mj-cs"/>
                <a:sym typeface="Calibri"/>
              </a:rPr>
              <a:t> </a:t>
            </a:r>
            <a:r>
              <a:rPr lang="en-AU" sz="1200" dirty="0" smtClean="0">
                <a:effectLst/>
                <a:latin typeface="+mj-lt"/>
                <a:ea typeface="+mj-ea"/>
                <a:cs typeface="+mj-cs"/>
                <a:sym typeface="Calibri"/>
              </a:rPr>
              <a:t>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-While trans women of colour experience multiple forms of marginalisation resulting in exposure to sexual violence, they also adopt a number of strategies to counter their negative experiences. </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-These include: Reporting sexual violence, rejecting self-blame, self-pride and talking about experiences of sexual violence are examples of women’s resistance and resilience in the face of marginalisation. </a:t>
            </a:r>
            <a:endParaRPr lang="en-AU" dirty="0"/>
          </a:p>
        </p:txBody>
      </p:sp>
    </p:spTree>
    <p:extLst>
      <p:ext uri="{BB962C8B-B14F-4D97-AF65-F5344CB8AC3E}">
        <p14:creationId xmlns:p14="http://schemas.microsoft.com/office/powerpoint/2010/main" val="1060457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a:t>
            </a:r>
            <a:r>
              <a:rPr lang="en-AU" sz="1200" baseline="0" dirty="0" smtClean="0">
                <a:effectLst/>
                <a:latin typeface="+mj-lt"/>
                <a:ea typeface="+mj-ea"/>
                <a:cs typeface="+mj-cs"/>
                <a:sym typeface="Calibri"/>
              </a:rPr>
              <a:t> </a:t>
            </a:r>
            <a:r>
              <a:rPr lang="en-AU" sz="1200" dirty="0" smtClean="0">
                <a:effectLst/>
                <a:latin typeface="+mj-lt"/>
                <a:ea typeface="+mj-ea"/>
                <a:cs typeface="+mj-cs"/>
                <a:sym typeface="Calibri"/>
              </a:rPr>
              <a:t>of this slide is:</a:t>
            </a:r>
          </a:p>
          <a:p>
            <a:pPr marL="0" marR="0" indent="0" defTabSz="914400" eaLnBrk="1" fontAlgn="auto" latinLnBrk="0" hangingPunct="1">
              <a:lnSpc>
                <a:spcPct val="100000"/>
              </a:lnSpc>
              <a:spcBef>
                <a:spcPts val="0"/>
              </a:spcBef>
              <a:spcAft>
                <a:spcPts val="0"/>
              </a:spcAft>
              <a:buClrTx/>
              <a:buSzTx/>
              <a:buFontTx/>
              <a:buNone/>
              <a:tabLst/>
              <a:defRPr/>
            </a:pPr>
            <a:endParaRPr lang="en-AU" sz="1200" dirty="0" smtClean="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-Using data from the survey, this slide highlights that for all women, self-support is most commonly adopted following an experience of sexual violence. </a:t>
            </a:r>
            <a:endParaRPr lang="en-AU" dirty="0" smtClean="0"/>
          </a:p>
          <a:p>
            <a:endParaRPr lang="en-AU" dirty="0"/>
          </a:p>
        </p:txBody>
      </p:sp>
    </p:spTree>
    <p:extLst>
      <p:ext uri="{BB962C8B-B14F-4D97-AF65-F5344CB8AC3E}">
        <p14:creationId xmlns:p14="http://schemas.microsoft.com/office/powerpoint/2010/main" val="559453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a:t>
            </a:r>
            <a:r>
              <a:rPr lang="en-AU" sz="1200" baseline="0" dirty="0" smtClean="0">
                <a:effectLst/>
                <a:latin typeface="+mj-lt"/>
                <a:ea typeface="+mj-ea"/>
                <a:cs typeface="+mj-cs"/>
                <a:sym typeface="Calibri"/>
              </a:rPr>
              <a:t> </a:t>
            </a:r>
            <a:r>
              <a:rPr lang="en-AU" sz="1200" dirty="0" smtClean="0">
                <a:effectLst/>
                <a:latin typeface="+mj-lt"/>
                <a:ea typeface="+mj-ea"/>
                <a:cs typeface="+mj-cs"/>
                <a:sym typeface="Calibri"/>
              </a:rPr>
              <a:t>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-Trans women of colour at times experience transphobic or non-inclusive care from healthcare professionals</a:t>
            </a:r>
            <a:r>
              <a:rPr lang="en-AU" sz="1200" baseline="0" dirty="0" smtClean="0">
                <a:effectLst/>
                <a:latin typeface="+mj-lt"/>
                <a:ea typeface="+mj-ea"/>
                <a:cs typeface="+mj-cs"/>
                <a:sym typeface="Calibri"/>
              </a:rPr>
              <a:t> impacting on their willingness to access support.</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-In addition, support networks, such as support groups do not address specific issues faced by trans women of colour or do not allow for trans women to participate. </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-When seeking legal support, particularly police, for experiences of sexual violence, trans women of colour often experience extreme forms of stigmatisation, blame and inadequate care. This makes women reticent to access support, and sexual violence frequently goes unreported. </a:t>
            </a:r>
            <a:endParaRPr lang="en-AU" dirty="0"/>
          </a:p>
        </p:txBody>
      </p:sp>
    </p:spTree>
    <p:extLst>
      <p:ext uri="{BB962C8B-B14F-4D97-AF65-F5344CB8AC3E}">
        <p14:creationId xmlns:p14="http://schemas.microsoft.com/office/powerpoint/2010/main" val="165534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This slide outlines specific requests</a:t>
            </a:r>
            <a:r>
              <a:rPr lang="en-AU" sz="1200" baseline="0" dirty="0" smtClean="0">
                <a:effectLst/>
                <a:latin typeface="+mj-lt"/>
                <a:ea typeface="+mj-ea"/>
                <a:cs typeface="+mj-cs"/>
                <a:sym typeface="Calibri"/>
              </a:rPr>
              <a:t> from participants </a:t>
            </a:r>
            <a:r>
              <a:rPr lang="en-AU" sz="1200" dirty="0" smtClean="0">
                <a:effectLst/>
                <a:latin typeface="+mj-lt"/>
                <a:ea typeface="+mj-ea"/>
                <a:cs typeface="+mj-cs"/>
                <a:sym typeface="Calibri"/>
              </a:rPr>
              <a:t>to address sexual violence against trans women of colour. </a:t>
            </a:r>
            <a:endParaRPr lang="en-AU" dirty="0" smtClean="0"/>
          </a:p>
          <a:p>
            <a:endParaRPr lang="en-AU" dirty="0"/>
          </a:p>
        </p:txBody>
      </p:sp>
    </p:spTree>
    <p:extLst>
      <p:ext uri="{BB962C8B-B14F-4D97-AF65-F5344CB8AC3E}">
        <p14:creationId xmlns:p14="http://schemas.microsoft.com/office/powerpoint/2010/main" val="227183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This slide outlines specific policy</a:t>
            </a:r>
            <a:r>
              <a:rPr lang="en-AU" sz="1200" baseline="0" dirty="0" smtClean="0">
                <a:effectLst/>
                <a:latin typeface="+mj-lt"/>
                <a:ea typeface="+mj-ea"/>
                <a:cs typeface="+mj-cs"/>
                <a:sym typeface="Calibri"/>
              </a:rPr>
              <a:t> </a:t>
            </a:r>
            <a:r>
              <a:rPr lang="en-AU" sz="1200" dirty="0" smtClean="0">
                <a:effectLst/>
                <a:latin typeface="+mj-lt"/>
                <a:ea typeface="+mj-ea"/>
                <a:cs typeface="+mj-cs"/>
                <a:sym typeface="Calibri"/>
              </a:rPr>
              <a:t>recommendations to address sexual violence against trans women of colour. </a:t>
            </a:r>
            <a:endParaRPr lang="en-AU" dirty="0"/>
          </a:p>
        </p:txBody>
      </p:sp>
    </p:spTree>
    <p:extLst>
      <p:ext uri="{BB962C8B-B14F-4D97-AF65-F5344CB8AC3E}">
        <p14:creationId xmlns:p14="http://schemas.microsoft.com/office/powerpoint/2010/main" val="2107585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This slide outlines specific practice and service recommendations to address sexual violence against trans women of colour. </a:t>
            </a:r>
            <a:endParaRPr lang="en-AU" dirty="0"/>
          </a:p>
        </p:txBody>
      </p:sp>
    </p:spTree>
    <p:extLst>
      <p:ext uri="{BB962C8B-B14F-4D97-AF65-F5344CB8AC3E}">
        <p14:creationId xmlns:p14="http://schemas.microsoft.com/office/powerpoint/2010/main" val="291914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Project team acknowledgment. </a:t>
            </a:r>
            <a:endParaRPr lang="en-AU" dirty="0"/>
          </a:p>
        </p:txBody>
      </p:sp>
    </p:spTree>
    <p:extLst>
      <p:ext uri="{BB962C8B-B14F-4D97-AF65-F5344CB8AC3E}">
        <p14:creationId xmlns:p14="http://schemas.microsoft.com/office/powerpoint/2010/main" val="358248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Outline the different terminology used throughout the presentation. This is important particularly for audiences who may have limited experience working with gender or sexuality diverse communities. </a:t>
            </a:r>
            <a:endParaRPr lang="en-AU" dirty="0"/>
          </a:p>
        </p:txBody>
      </p:sp>
    </p:spTree>
    <p:extLst>
      <p:ext uri="{BB962C8B-B14F-4D97-AF65-F5344CB8AC3E}">
        <p14:creationId xmlns:p14="http://schemas.microsoft.com/office/powerpoint/2010/main" val="3239084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References used in the presentation and further reading. </a:t>
            </a:r>
            <a:endParaRPr lang="en-AU" dirty="0"/>
          </a:p>
        </p:txBody>
      </p:sp>
    </p:spTree>
    <p:extLst>
      <p:ext uri="{BB962C8B-B14F-4D97-AF65-F5344CB8AC3E}">
        <p14:creationId xmlns:p14="http://schemas.microsoft.com/office/powerpoint/2010/main" val="186520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200" dirty="0" smtClean="0">
                <a:effectLst/>
                <a:latin typeface="+mj-lt"/>
                <a:ea typeface="+mj-ea"/>
                <a:cs typeface="+mj-cs"/>
                <a:sym typeface="Calibri"/>
              </a:rPr>
              <a:t>The key learning points of this slide are:</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-Sexual violence is an umbrella term, covering both sexual harassment and sexual assault. </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-The quote by Fiona highlights the pervasive nature of sexual violence against trans women of colour. </a:t>
            </a:r>
            <a:endParaRPr lang="en-AU" dirty="0"/>
          </a:p>
        </p:txBody>
      </p:sp>
    </p:spTree>
    <p:extLst>
      <p:ext uri="{BB962C8B-B14F-4D97-AF65-F5344CB8AC3E}">
        <p14:creationId xmlns:p14="http://schemas.microsoft.com/office/powerpoint/2010/main" val="229764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This slide outlines the types of data that will be drawn on through the presentation. </a:t>
            </a:r>
            <a:endParaRPr lang="en-AU" dirty="0"/>
          </a:p>
        </p:txBody>
      </p:sp>
    </p:spTree>
    <p:extLst>
      <p:ext uri="{BB962C8B-B14F-4D97-AF65-F5344CB8AC3E}">
        <p14:creationId xmlns:p14="http://schemas.microsoft.com/office/powerpoint/2010/main" val="235084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The key learning point of this slide is:</a:t>
            </a:r>
          </a:p>
          <a:p>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-Trans women of colour are multiply marginalised, putting them at very high risk of experiencing sexual violence. </a:t>
            </a:r>
            <a:endParaRPr lang="en-AU" dirty="0"/>
          </a:p>
        </p:txBody>
      </p:sp>
    </p:spTree>
    <p:extLst>
      <p:ext uri="{BB962C8B-B14F-4D97-AF65-F5344CB8AC3E}">
        <p14:creationId xmlns:p14="http://schemas.microsoft.com/office/powerpoint/2010/main" val="1953816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dirty="0" smtClean="0">
                <a:effectLst/>
                <a:latin typeface="+mj-lt"/>
                <a:ea typeface="+mj-ea"/>
                <a:cs typeface="+mj-cs"/>
                <a:sym typeface="Calibri"/>
              </a:rPr>
              <a:t>This slide is a graphic representation of slide 6. It highlights that trans women of colour who are sexuality diverse and a migrant or of lower socio-economic status may face multiple forms of marginalisation (</a:t>
            </a:r>
            <a:r>
              <a:rPr lang="en-AU" sz="1200" dirty="0" err="1" smtClean="0">
                <a:effectLst/>
                <a:latin typeface="+mj-lt"/>
                <a:ea typeface="+mj-ea"/>
                <a:cs typeface="+mj-cs"/>
                <a:sym typeface="Calibri"/>
              </a:rPr>
              <a:t>e.g</a:t>
            </a:r>
            <a:r>
              <a:rPr lang="en-AU" sz="1200" dirty="0" smtClean="0">
                <a:effectLst/>
                <a:latin typeface="+mj-lt"/>
                <a:ea typeface="+mj-ea"/>
                <a:cs typeface="+mj-cs"/>
                <a:sym typeface="Calibri"/>
              </a:rPr>
              <a:t> transphobia, sexism, racism, homophobia) that put them at high risk of sexual violence.</a:t>
            </a:r>
            <a:endParaRPr lang="en-AU" dirty="0"/>
          </a:p>
        </p:txBody>
      </p:sp>
    </p:spTree>
    <p:extLst>
      <p:ext uri="{BB962C8B-B14F-4D97-AF65-F5344CB8AC3E}">
        <p14:creationId xmlns:p14="http://schemas.microsoft.com/office/powerpoint/2010/main" val="109280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smtClean="0">
                <a:effectLst/>
                <a:latin typeface="+mj-lt"/>
                <a:ea typeface="+mj-ea"/>
                <a:cs typeface="+mj-cs"/>
                <a:sym typeface="Calibri"/>
              </a:rPr>
              <a:t>The key learning points of this slide are:</a:t>
            </a:r>
          </a:p>
          <a:p>
            <a:pPr marL="0" lvl="0" indent="0">
              <a:buFont typeface="Arial" panose="020B0604020202020204" pitchFamily="34" charset="0"/>
              <a:buNone/>
            </a:pPr>
            <a:endParaRPr lang="en-AU" sz="1200" dirty="0" smtClean="0">
              <a:effectLst/>
              <a:latin typeface="+mj-lt"/>
              <a:ea typeface="+mj-ea"/>
              <a:cs typeface="+mj-cs"/>
              <a:sym typeface="Calibri"/>
            </a:endParaRPr>
          </a:p>
          <a:p>
            <a:pPr marL="0" lvl="0" indent="0">
              <a:buFont typeface="Arial" panose="020B0604020202020204" pitchFamily="34" charset="0"/>
              <a:buNone/>
            </a:pPr>
            <a:r>
              <a:rPr lang="en-AU" sz="1200" dirty="0" smtClean="0">
                <a:effectLst/>
                <a:latin typeface="+mj-lt"/>
                <a:ea typeface="+mj-ea"/>
                <a:cs typeface="+mj-cs"/>
                <a:sym typeface="Calibri"/>
              </a:rPr>
              <a:t>-This slide repeats slide 3, but also includes the definitions of sexual harassment that were given by trans women of colour in the study.</a:t>
            </a:r>
          </a:p>
          <a:p>
            <a:pPr lvl="0"/>
            <a:endParaRPr lang="en-AU" sz="1200" dirty="0" smtClean="0">
              <a:effectLst/>
              <a:latin typeface="+mj-lt"/>
              <a:ea typeface="+mj-ea"/>
              <a:cs typeface="+mj-cs"/>
              <a:sym typeface="Calibri"/>
            </a:endParaRPr>
          </a:p>
          <a:p>
            <a:pPr marL="0" indent="0">
              <a:buFont typeface="Arial" panose="020B0604020202020204" pitchFamily="34" charset="0"/>
              <a:buNone/>
            </a:pPr>
            <a:r>
              <a:rPr lang="en-AU" sz="1200" dirty="0" smtClean="0">
                <a:effectLst/>
                <a:latin typeface="+mj-lt"/>
                <a:ea typeface="+mj-ea"/>
                <a:cs typeface="+mj-cs"/>
                <a:sym typeface="Calibri"/>
              </a:rPr>
              <a:t>-This finding highlights the importance of asking participants what they consider to be acts of sexual violence, as formal definitions may not be all inclusive to marginalised populations. </a:t>
            </a:r>
            <a:endParaRPr lang="en-AU" dirty="0"/>
          </a:p>
        </p:txBody>
      </p:sp>
    </p:spTree>
    <p:extLst>
      <p:ext uri="{BB962C8B-B14F-4D97-AF65-F5344CB8AC3E}">
        <p14:creationId xmlns:p14="http://schemas.microsoft.com/office/powerpoint/2010/main" val="3709752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AU" sz="1200" dirty="0" smtClean="0">
                <a:effectLst/>
                <a:latin typeface="+mj-lt"/>
                <a:ea typeface="+mj-ea"/>
                <a:cs typeface="+mj-cs"/>
                <a:sym typeface="Calibri"/>
              </a:rPr>
              <a:t>The key learning point to this slide is:</a:t>
            </a:r>
          </a:p>
          <a:p>
            <a:pPr lvl="0"/>
            <a:endParaRPr lang="en-AU" sz="1200" dirty="0" smtClean="0">
              <a:effectLst/>
              <a:latin typeface="+mj-lt"/>
              <a:ea typeface="+mj-ea"/>
              <a:cs typeface="+mj-cs"/>
              <a:sym typeface="Calibri"/>
            </a:endParaRPr>
          </a:p>
          <a:p>
            <a:r>
              <a:rPr lang="en-AU" sz="1200" dirty="0" smtClean="0">
                <a:effectLst/>
                <a:latin typeface="+mj-lt"/>
                <a:ea typeface="+mj-ea"/>
                <a:cs typeface="+mj-cs"/>
                <a:sym typeface="Calibri"/>
              </a:rPr>
              <a:t>-Gender affirmation is a journey, often starting early in life. While it is a positive process for most trans women, it is also accompanied by a number of negative factors, such as isolation, rejection and increased risk of violence. </a:t>
            </a:r>
            <a:endParaRPr lang="en-AU" dirty="0"/>
          </a:p>
        </p:txBody>
      </p:sp>
    </p:spTree>
    <p:extLst>
      <p:ext uri="{BB962C8B-B14F-4D97-AF65-F5344CB8AC3E}">
        <p14:creationId xmlns:p14="http://schemas.microsoft.com/office/powerpoint/2010/main" val="161885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cap="none" spc="0">
                <a:solidFill>
                  <a:srgbClr val="000000"/>
                </a:solidFill>
                <a:latin typeface="Calibri Light"/>
                <a:ea typeface="Calibri Light"/>
                <a:cs typeface="Calibri Light"/>
                <a:sym typeface="Calibri Light"/>
              </a:defRPr>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cap="none" spc="0">
                <a:solidFill>
                  <a:srgbClr val="000000"/>
                </a:solidFill>
                <a:latin typeface="Calibri Light"/>
                <a:ea typeface="Calibri Light"/>
                <a:cs typeface="Calibri Light"/>
                <a:sym typeface="Calibri Light"/>
              </a:defRPr>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lgn="ctr">
              <a:buSzTx/>
              <a:buFontTx/>
              <a:buNone/>
              <a:defRPr sz="2400" b="1">
                <a:solidFill>
                  <a:srgbClr val="FFFFFF"/>
                </a:solidFill>
                <a:latin typeface="Trebuchet MS"/>
                <a:ea typeface="Trebuchet MS"/>
                <a:cs typeface="Trebuchet MS"/>
                <a:sym typeface="Trebuchet MS"/>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cap="none" spc="0">
                <a:solidFill>
                  <a:srgbClr val="000000"/>
                </a:solidFill>
                <a:latin typeface="Calibri Light"/>
                <a:ea typeface="Calibri Light"/>
                <a:cs typeface="Calibri Light"/>
                <a:sym typeface="Calibri Light"/>
              </a:defRPr>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lgn="ctr">
              <a:buSzTx/>
              <a:buFontTx/>
              <a:buNone/>
              <a:defRPr sz="1600">
                <a:solidFill>
                  <a:srgbClr val="FFFFFF"/>
                </a:solidFill>
                <a:latin typeface="Montserrat SemiBold"/>
                <a:ea typeface="Montserrat SemiBold"/>
                <a:cs typeface="Montserrat SemiBold"/>
                <a:sym typeface="Montserrat SemiBold"/>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cap="none" spc="0">
                <a:solidFill>
                  <a:srgbClr val="000000"/>
                </a:solidFill>
                <a:latin typeface="Calibri Light"/>
                <a:ea typeface="Calibri Light"/>
                <a:cs typeface="Calibri Light"/>
                <a:sym typeface="Calibri Light"/>
              </a:defRPr>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lnSpc>
                <a:spcPts val="1900"/>
              </a:lnSpc>
              <a:spcBef>
                <a:spcPts val="0"/>
              </a:spcBef>
              <a:buSzTx/>
              <a:buFontTx/>
              <a:buNone/>
              <a:defRPr sz="1400">
                <a:latin typeface="Montserrat Medium"/>
                <a:ea typeface="Montserrat Medium"/>
                <a:cs typeface="Montserrat Medium"/>
                <a:sym typeface="Montserrat Medium"/>
              </a:defRPr>
            </a:lvl1pPr>
            <a:lvl2pPr marL="0" indent="457200">
              <a:lnSpc>
                <a:spcPts val="1900"/>
              </a:lnSpc>
              <a:spcBef>
                <a:spcPts val="0"/>
              </a:spcBef>
              <a:buSzTx/>
              <a:buFontTx/>
              <a:buNone/>
              <a:defRPr sz="1400">
                <a:latin typeface="Montserrat Medium"/>
                <a:ea typeface="Montserrat Medium"/>
                <a:cs typeface="Montserrat Medium"/>
                <a:sym typeface="Montserrat Medium"/>
              </a:defRPr>
            </a:lvl2pPr>
            <a:lvl3pPr marL="0" indent="914400">
              <a:lnSpc>
                <a:spcPts val="1900"/>
              </a:lnSpc>
              <a:spcBef>
                <a:spcPts val="0"/>
              </a:spcBef>
              <a:buSzTx/>
              <a:buFontTx/>
              <a:buNone/>
              <a:defRPr sz="1400">
                <a:latin typeface="Montserrat Medium"/>
                <a:ea typeface="Montserrat Medium"/>
                <a:cs typeface="Montserrat Medium"/>
                <a:sym typeface="Montserrat Medium"/>
              </a:defRPr>
            </a:lvl3pPr>
            <a:lvl4pPr marL="0" indent="1371600">
              <a:lnSpc>
                <a:spcPts val="1900"/>
              </a:lnSpc>
              <a:spcBef>
                <a:spcPts val="0"/>
              </a:spcBef>
              <a:buSzTx/>
              <a:buFontTx/>
              <a:buNone/>
              <a:defRPr sz="1400">
                <a:latin typeface="Montserrat Medium"/>
                <a:ea typeface="Montserrat Medium"/>
                <a:cs typeface="Montserrat Medium"/>
                <a:sym typeface="Montserrat Medium"/>
              </a:defRPr>
            </a:lvl4pPr>
            <a:lvl5pPr marL="0" indent="1828800">
              <a:lnSpc>
                <a:spcPts val="1900"/>
              </a:lnSpc>
              <a:spcBef>
                <a:spcPts val="0"/>
              </a:spcBef>
              <a:buSzTx/>
              <a:buFontTx/>
              <a:buNone/>
              <a:defRPr sz="1400">
                <a:latin typeface="Montserrat Medium"/>
                <a:ea typeface="Montserrat Medium"/>
                <a:cs typeface="Montserrat Medium"/>
                <a:sym typeface="Montserrat Medium"/>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3800" y="6353492"/>
            <a:ext cx="347599" cy="370841"/>
          </a:xfrm>
          <a:prstGeom prst="rect">
            <a:avLst/>
          </a:prstGeom>
          <a:ln w="12700">
            <a:miter lim="400000"/>
          </a:ln>
        </p:spPr>
        <p:txBody>
          <a:bodyPr wrap="none" lIns="45719" rIns="45719" anchor="ctr">
            <a:spAutoFit/>
          </a:bodyPr>
          <a:lstStyle>
            <a:lvl1pPr>
              <a:defRPr>
                <a:solidFill>
                  <a:srgbClr val="94AFB5"/>
                </a:solidFill>
                <a:latin typeface="Montserrat Bold"/>
                <a:ea typeface="Montserrat Bold"/>
                <a:cs typeface="Montserrat Bold"/>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1pPr>
      <a:lvl2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2pPr>
      <a:lvl3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3pPr>
      <a:lvl4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4pPr>
      <a:lvl5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5pPr>
      <a:lvl6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6pPr>
      <a:lvl7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7pPr>
      <a:lvl8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8pPr>
      <a:lvl9pPr marL="0" marR="0" indent="0" algn="l" defTabSz="914400" rtl="0" latinLnBrk="0">
        <a:lnSpc>
          <a:spcPct val="90000"/>
        </a:lnSpc>
        <a:spcBef>
          <a:spcPts val="0"/>
        </a:spcBef>
        <a:spcAft>
          <a:spcPts val="0"/>
        </a:spcAft>
        <a:buClrTx/>
        <a:buSzTx/>
        <a:buFontTx/>
        <a:buNone/>
        <a:tabLst/>
        <a:defRPr sz="3000" b="0" i="0" u="none" strike="noStrike" cap="all" spc="150" baseline="0">
          <a:ln>
            <a:noFill/>
          </a:ln>
          <a:solidFill>
            <a:srgbClr val="262C37"/>
          </a:solidFill>
          <a:uFillTx/>
          <a:latin typeface="Montserrat ExtraBold"/>
          <a:ea typeface="Montserrat ExtraBold"/>
          <a:cs typeface="Montserrat ExtraBold"/>
          <a:sym typeface="Montserrat Extra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016/j.avb.2009.01.006" TargetMode="External"/><Relationship Id="rId3" Type="http://schemas.openxmlformats.org/officeDocument/2006/relationships/hyperlink" Target="https://kirby.unsw.edu.au/sites/default/files/kirby/report/ATGD-Sexual-Health-Survey-Report_2018.pdf" TargetMode="External"/><Relationship Id="rId7" Type="http://schemas.openxmlformats.org/officeDocument/2006/relationships/hyperlink" Target="https://doi.org/10.1146/annurev-soc-060116-053348"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avp.org/wp-content/uploads/2017/06/NCAVP_2016HateViolence_REPORT.pdf" TargetMode="External"/><Relationship Id="rId5" Type="http://schemas.openxmlformats.org/officeDocument/2006/relationships/hyperlink" Target="http://www.ustranssurvey.org/" TargetMode="External"/><Relationship Id="rId10" Type="http://schemas.openxmlformats.org/officeDocument/2006/relationships/image" Target="../media/image46.jpeg"/><Relationship Id="rId4" Type="http://schemas.openxmlformats.org/officeDocument/2006/relationships/hyperlink" Target="https://www.cdc.gov/violenceprevention/pdf/cdc_nisvs_victimization_final-a.pdf" TargetMode="External"/><Relationship Id="rId9" Type="http://schemas.openxmlformats.org/officeDocument/2006/relationships/hyperlink" Target="https://doi.org/10.1111/tsq.1203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5" descr="Picture 5"/>
          <p:cNvPicPr>
            <a:picLocks noChangeAspect="1"/>
          </p:cNvPicPr>
          <p:nvPr/>
        </p:nvPicPr>
        <p:blipFill>
          <a:blip r:embed="rId3">
            <a:alphaModFix amt="77543"/>
            <a:extLst/>
          </a:blip>
          <a:srcRect l="12794" t="1745" r="1558" b="12146"/>
          <a:stretch>
            <a:fillRect/>
          </a:stretch>
        </p:blipFill>
        <p:spPr>
          <a:xfrm flipH="1">
            <a:off x="-18953" y="-25038"/>
            <a:ext cx="12215284" cy="6908076"/>
          </a:xfrm>
          <a:prstGeom prst="rect">
            <a:avLst/>
          </a:prstGeom>
          <a:ln w="12700">
            <a:miter lim="400000"/>
          </a:ln>
        </p:spPr>
      </p:pic>
      <p:sp>
        <p:nvSpPr>
          <p:cNvPr id="113" name="Title 1"/>
          <p:cNvSpPr txBox="1">
            <a:spLocks noGrp="1"/>
          </p:cNvSpPr>
          <p:nvPr>
            <p:ph type="ctrTitle"/>
          </p:nvPr>
        </p:nvSpPr>
        <p:spPr>
          <a:xfrm>
            <a:off x="525310" y="733170"/>
            <a:ext cx="11126626" cy="1634883"/>
          </a:xfrm>
          <a:prstGeom prst="rect">
            <a:avLst/>
          </a:prstGeom>
          <a:effectLst>
            <a:outerShdw blurRad="127000" dir="2700000" rotWithShape="0">
              <a:srgbClr val="000000">
                <a:alpha val="49550"/>
              </a:srgbClr>
            </a:outerShdw>
          </a:effectLst>
        </p:spPr>
        <p:txBody>
          <a:bodyPr/>
          <a:lstStyle/>
          <a:p>
            <a:pPr algn="l">
              <a:lnSpc>
                <a:spcPct val="100000"/>
              </a:lnSpc>
              <a:defRPr sz="2500" cap="all" spc="305">
                <a:solidFill>
                  <a:srgbClr val="FFFFFF"/>
                </a:solidFill>
                <a:latin typeface="Montserrat Regular"/>
                <a:ea typeface="Montserrat Regular"/>
                <a:cs typeface="Montserrat Regular"/>
                <a:sym typeface="Montserrat Regular"/>
              </a:defRPr>
            </a:pPr>
            <a:r>
              <a:t>Crossing the line</a:t>
            </a:r>
          </a:p>
          <a:p>
            <a:pPr algn="l">
              <a:lnSpc>
                <a:spcPct val="100000"/>
              </a:lnSpc>
              <a:spcBef>
                <a:spcPts val="400"/>
              </a:spcBef>
              <a:defRPr sz="3500" cap="all" spc="77">
                <a:solidFill>
                  <a:srgbClr val="FFFFFF"/>
                </a:solidFill>
                <a:latin typeface="Montserrat SemiBold"/>
                <a:ea typeface="Montserrat SemiBold"/>
                <a:cs typeface="Montserrat SemiBold"/>
                <a:sym typeface="Montserrat SemiBold"/>
              </a:defRPr>
            </a:pPr>
            <a:r>
              <a:rPr cap="none" spc="0"/>
              <a:t>Lived experience of sexual violence </a:t>
            </a:r>
            <a:br>
              <a:rPr cap="none" spc="0"/>
            </a:br>
            <a:r>
              <a:rPr cap="none" spc="0"/>
              <a:t>among trans women of colour in Australia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3" descr="Picture 3"/>
          <p:cNvPicPr>
            <a:picLocks/>
          </p:cNvPicPr>
          <p:nvPr/>
        </p:nvPicPr>
        <p:blipFill>
          <a:blip r:embed="rId3">
            <a:extLst/>
          </a:blip>
          <a:stretch>
            <a:fillRect/>
          </a:stretch>
        </p:blipFill>
        <p:spPr>
          <a:xfrm rot="5400000" flipH="1">
            <a:off x="574867" y="3148774"/>
            <a:ext cx="7382808" cy="560453"/>
          </a:xfrm>
          <a:prstGeom prst="rect">
            <a:avLst/>
          </a:prstGeom>
          <a:ln w="12700">
            <a:miter lim="400000"/>
          </a:ln>
        </p:spPr>
      </p:pic>
      <p:pic>
        <p:nvPicPr>
          <p:cNvPr id="245" name="rendiansyah-nugroho-Bhw8CCLnifE-unsplash.jpg" descr="rendiansyah-nugroho-Bhw8CCLnifE-unsplash.jpg"/>
          <p:cNvPicPr>
            <a:picLocks noChangeAspect="1"/>
          </p:cNvPicPr>
          <p:nvPr/>
        </p:nvPicPr>
        <p:blipFill>
          <a:blip r:embed="rId4">
            <a:extLst/>
          </a:blip>
          <a:srcRect l="6517"/>
          <a:stretch>
            <a:fillRect/>
          </a:stretch>
        </p:blipFill>
        <p:spPr>
          <a:xfrm>
            <a:off x="-26525" y="0"/>
            <a:ext cx="4274014" cy="6858001"/>
          </a:xfrm>
          <a:prstGeom prst="rect">
            <a:avLst/>
          </a:prstGeom>
          <a:ln w="12700">
            <a:miter lim="400000"/>
          </a:ln>
        </p:spPr>
      </p:pic>
      <p:sp>
        <p:nvSpPr>
          <p:cNvPr id="246" name="It’s literally, I was at a place where I feel at home in my body and non-traumatised.…"/>
          <p:cNvSpPr txBox="1"/>
          <p:nvPr/>
        </p:nvSpPr>
        <p:spPr>
          <a:xfrm>
            <a:off x="5058875" y="2167889"/>
            <a:ext cx="6586225" cy="262382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10000"/>
              </a:lnSpc>
              <a:defRPr sz="3900" spc="-78">
                <a:latin typeface="Montserrat Light"/>
                <a:ea typeface="Montserrat Light"/>
                <a:cs typeface="Montserrat Light"/>
                <a:sym typeface="Montserrat Light"/>
              </a:defRPr>
            </a:pPr>
            <a:r>
              <a:t>It’s literally, I was at a place where I feel at home in my body and non-traumatised. </a:t>
            </a:r>
          </a:p>
          <a:p>
            <a:pPr>
              <a:lnSpc>
                <a:spcPct val="110000"/>
              </a:lnSpc>
              <a:spcBef>
                <a:spcPts val="800"/>
              </a:spcBef>
              <a:defRPr sz="2700" spc="-53">
                <a:latin typeface="Montserrat Light"/>
                <a:ea typeface="Montserrat Light"/>
                <a:cs typeface="Montserrat Light"/>
                <a:sym typeface="Montserrat Light"/>
              </a:defRPr>
            </a:pPr>
            <a:r>
              <a:t>Lin</a:t>
            </a:r>
          </a:p>
        </p:txBody>
      </p:sp>
      <p:sp>
        <p:nvSpPr>
          <p:cNvPr id="247" name="Positive consequences  of gender transitioning"/>
          <p:cNvSpPr txBox="1"/>
          <p:nvPr/>
        </p:nvSpPr>
        <p:spPr>
          <a:xfrm>
            <a:off x="5026437" y="1209463"/>
            <a:ext cx="6405567" cy="8877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2700" i="1" spc="135">
                <a:solidFill>
                  <a:srgbClr val="C7C6C8"/>
                </a:solidFill>
                <a:latin typeface="Montserrat Bold"/>
                <a:ea typeface="Montserrat Bold"/>
                <a:cs typeface="Montserrat Bold"/>
                <a:sym typeface="Montserrat Bold"/>
              </a:defRPr>
            </a:pPr>
            <a:r>
              <a:t>Positive consequences </a:t>
            </a:r>
            <a:br/>
            <a:r>
              <a:t>of gender transitioning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3" descr="Picture 3"/>
          <p:cNvPicPr>
            <a:picLocks/>
          </p:cNvPicPr>
          <p:nvPr/>
        </p:nvPicPr>
        <p:blipFill>
          <a:blip r:embed="rId3">
            <a:extLst/>
          </a:blip>
          <a:stretch>
            <a:fillRect/>
          </a:stretch>
        </p:blipFill>
        <p:spPr>
          <a:xfrm rot="5400000" flipH="1">
            <a:off x="3355331" y="3309773"/>
            <a:ext cx="7382808" cy="238455"/>
          </a:xfrm>
          <a:prstGeom prst="rect">
            <a:avLst/>
          </a:prstGeom>
          <a:ln w="12700">
            <a:miter lim="400000"/>
          </a:ln>
        </p:spPr>
      </p:pic>
      <p:sp>
        <p:nvSpPr>
          <p:cNvPr id="250" name="Title 1"/>
          <p:cNvSpPr txBox="1">
            <a:spLocks noGrp="1"/>
          </p:cNvSpPr>
          <p:nvPr>
            <p:ph type="title"/>
          </p:nvPr>
        </p:nvSpPr>
        <p:spPr>
          <a:xfrm>
            <a:off x="546531" y="1898068"/>
            <a:ext cx="4352926" cy="1011245"/>
          </a:xfrm>
          <a:prstGeom prst="rect">
            <a:avLst/>
          </a:prstGeom>
        </p:spPr>
        <p:txBody>
          <a:bodyPr anchor="t"/>
          <a:lstStyle>
            <a:lvl1pPr>
              <a:defRPr sz="2700" i="1" cap="none" spc="135">
                <a:solidFill>
                  <a:srgbClr val="C7C6C8"/>
                </a:solidFill>
                <a:latin typeface="Montserrat Bold"/>
                <a:ea typeface="Montserrat Bold"/>
                <a:cs typeface="Montserrat Bold"/>
                <a:sym typeface="Montserrat Bold"/>
              </a:defRPr>
            </a:lvl1pPr>
          </a:lstStyle>
          <a:p>
            <a:r>
              <a:t>Feeling feminine, feeling like a woman.</a:t>
            </a:r>
          </a:p>
        </p:txBody>
      </p:sp>
      <p:sp>
        <p:nvSpPr>
          <p:cNvPr id="251" name="Rectangle 4"/>
          <p:cNvSpPr txBox="1"/>
          <p:nvPr/>
        </p:nvSpPr>
        <p:spPr>
          <a:xfrm>
            <a:off x="584631" y="2880941"/>
            <a:ext cx="5970538" cy="207899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lnSpc>
                <a:spcPct val="110000"/>
              </a:lnSpc>
              <a:spcBef>
                <a:spcPts val="1200"/>
              </a:spcBef>
              <a:defRPr sz="1900">
                <a:solidFill>
                  <a:srgbClr val="272C35"/>
                </a:solidFill>
                <a:latin typeface="Montserrat Medium"/>
                <a:ea typeface="Montserrat Medium"/>
                <a:cs typeface="Montserrat Medium"/>
                <a:sym typeface="Montserrat Medium"/>
              </a:defRPr>
            </a:pPr>
            <a:r>
              <a:t>White roses represent new beginnings, new life. I feel like I have a new life now, I’m a woman now, and, you know, I’m a different person than who I used to be. I’m much more authentic. I’m much more real. </a:t>
            </a:r>
          </a:p>
          <a:p>
            <a:pPr defTabSz="457200">
              <a:lnSpc>
                <a:spcPct val="110000"/>
              </a:lnSpc>
              <a:spcBef>
                <a:spcPts val="1200"/>
              </a:spcBef>
              <a:defRPr sz="1400">
                <a:solidFill>
                  <a:srgbClr val="272C35"/>
                </a:solidFill>
                <a:latin typeface="Montserrat Regular"/>
                <a:ea typeface="Montserrat Regular"/>
                <a:cs typeface="Montserrat Regular"/>
                <a:sym typeface="Montserrat Regular"/>
              </a:defRPr>
            </a:pPr>
            <a:r>
              <a:t>Gabriella</a:t>
            </a:r>
          </a:p>
        </p:txBody>
      </p:sp>
      <p:pic>
        <p:nvPicPr>
          <p:cNvPr id="252" name="White roses.jpg" descr="White roses.jpg"/>
          <p:cNvPicPr>
            <a:picLocks noChangeAspect="1"/>
          </p:cNvPicPr>
          <p:nvPr/>
        </p:nvPicPr>
        <p:blipFill>
          <a:blip r:embed="rId4">
            <a:extLst/>
          </a:blip>
          <a:stretch>
            <a:fillRect/>
          </a:stretch>
        </p:blipFill>
        <p:spPr>
          <a:xfrm>
            <a:off x="7106749" y="0"/>
            <a:ext cx="5115209" cy="6858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3" descr="Picture 3"/>
          <p:cNvPicPr>
            <a:picLocks/>
          </p:cNvPicPr>
          <p:nvPr/>
        </p:nvPicPr>
        <p:blipFill>
          <a:blip r:embed="rId3">
            <a:extLst/>
          </a:blip>
          <a:srcRect l="34281"/>
          <a:stretch>
            <a:fillRect/>
          </a:stretch>
        </p:blipFill>
        <p:spPr>
          <a:xfrm rot="5400000" flipH="1">
            <a:off x="865245" y="-1124003"/>
            <a:ext cx="7191188" cy="9103592"/>
          </a:xfrm>
          <a:prstGeom prst="rect">
            <a:avLst/>
          </a:prstGeom>
          <a:ln w="12700">
            <a:miter lim="400000"/>
          </a:ln>
        </p:spPr>
      </p:pic>
      <p:pic>
        <p:nvPicPr>
          <p:cNvPr id="255" name="chuttersnap-qhNutmNU1pE-unsplash copy.jpg" descr="chuttersnap-qhNutmNU1pE-unsplash copy.jpg"/>
          <p:cNvPicPr>
            <a:picLocks noChangeAspect="1"/>
          </p:cNvPicPr>
          <p:nvPr/>
        </p:nvPicPr>
        <p:blipFill>
          <a:blip r:embed="rId4">
            <a:extLst/>
          </a:blip>
          <a:stretch>
            <a:fillRect/>
          </a:stretch>
        </p:blipFill>
        <p:spPr>
          <a:xfrm>
            <a:off x="6462142" y="514467"/>
            <a:ext cx="4876908" cy="5829066"/>
          </a:xfrm>
          <a:prstGeom prst="rect">
            <a:avLst/>
          </a:prstGeom>
          <a:ln w="12700">
            <a:miter lim="400000"/>
          </a:ln>
        </p:spPr>
      </p:pic>
      <p:sp>
        <p:nvSpPr>
          <p:cNvPr id="256" name="I went to the airport and I changed out of my guy clothes and that was that, that was the start of my true life pretty much, and ever since then I’ve been happy and I haven’t stopped feeling happy.…"/>
          <p:cNvSpPr txBox="1"/>
          <p:nvPr/>
        </p:nvSpPr>
        <p:spPr>
          <a:xfrm>
            <a:off x="296375" y="4707890"/>
            <a:ext cx="5422686" cy="174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5D6880"/>
                </a:solidFill>
                <a:latin typeface="Montserrat Medium"/>
                <a:ea typeface="Montserrat Medium"/>
                <a:cs typeface="Montserrat Medium"/>
                <a:sym typeface="Montserrat Medium"/>
              </a:defRPr>
            </a:pPr>
            <a:r>
              <a:t>I went to the airport and I changed out of my guy clothes and that was that, that was the </a:t>
            </a:r>
            <a:r>
              <a:rPr>
                <a:latin typeface="Montserrat ExtraBold"/>
                <a:ea typeface="Montserrat ExtraBold"/>
                <a:cs typeface="Montserrat ExtraBold"/>
                <a:sym typeface="Montserrat ExtraBold"/>
              </a:rPr>
              <a:t>start of my true life</a:t>
            </a:r>
            <a:r>
              <a:t> pretty much, and ever since then I’ve been happy and </a:t>
            </a:r>
            <a:r>
              <a:rPr>
                <a:latin typeface="Montserrat ExtraBold"/>
                <a:ea typeface="Montserrat ExtraBold"/>
                <a:cs typeface="Montserrat ExtraBold"/>
                <a:sym typeface="Montserrat ExtraBold"/>
              </a:rPr>
              <a:t>I haven’t stopped feeling happy</a:t>
            </a:r>
            <a:r>
              <a:t>. </a:t>
            </a:r>
          </a:p>
          <a:p>
            <a:pPr>
              <a:spcBef>
                <a:spcPts val="400"/>
              </a:spcBef>
              <a:defRPr sz="1300">
                <a:solidFill>
                  <a:srgbClr val="5D6880"/>
                </a:solidFill>
                <a:latin typeface="Montserrat Medium"/>
                <a:ea typeface="Montserrat Medium"/>
                <a:cs typeface="Montserrat Medium"/>
                <a:sym typeface="Montserrat Medium"/>
              </a:defRPr>
            </a:pPr>
            <a:r>
              <a:t>Emma</a:t>
            </a:r>
          </a:p>
        </p:txBody>
      </p:sp>
      <p:sp>
        <p:nvSpPr>
          <p:cNvPr id="257" name="Migration provided opportunity for gender affirmation"/>
          <p:cNvSpPr txBox="1"/>
          <p:nvPr/>
        </p:nvSpPr>
        <p:spPr>
          <a:xfrm>
            <a:off x="306270" y="3343062"/>
            <a:ext cx="5154022" cy="12649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2700" i="1" spc="135">
                <a:solidFill>
                  <a:srgbClr val="FFFFFF"/>
                </a:solidFill>
                <a:latin typeface="Montserrat Bold"/>
                <a:ea typeface="Montserrat Bold"/>
                <a:cs typeface="Montserrat Bold"/>
                <a:sym typeface="Montserrat Bold"/>
              </a:defRPr>
            </a:lvl1pPr>
          </a:lstStyle>
          <a:p>
            <a:r>
              <a:t>Migration provided opportunity for gender affirmation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3" descr="Picture 3"/>
          <p:cNvPicPr>
            <a:picLocks/>
          </p:cNvPicPr>
          <p:nvPr/>
        </p:nvPicPr>
        <p:blipFill>
          <a:blip r:embed="rId3">
            <a:extLst/>
          </a:blip>
          <a:stretch>
            <a:fillRect/>
          </a:stretch>
        </p:blipFill>
        <p:spPr>
          <a:xfrm flipH="1">
            <a:off x="2939307" y="4445560"/>
            <a:ext cx="7200203" cy="2460867"/>
          </a:xfrm>
          <a:prstGeom prst="rect">
            <a:avLst/>
          </a:prstGeom>
          <a:ln w="12700">
            <a:miter lim="400000"/>
          </a:ln>
        </p:spPr>
      </p:pic>
      <p:sp>
        <p:nvSpPr>
          <p:cNvPr id="260" name="Rectangle 4"/>
          <p:cNvSpPr txBox="1"/>
          <p:nvPr/>
        </p:nvSpPr>
        <p:spPr>
          <a:xfrm>
            <a:off x="3127305" y="4785723"/>
            <a:ext cx="5325061" cy="1780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1600">
                <a:solidFill>
                  <a:srgbClr val="272C35"/>
                </a:solidFill>
                <a:latin typeface="Montserrat Medium"/>
                <a:ea typeface="Montserrat Medium"/>
                <a:cs typeface="Montserrat Medium"/>
                <a:sym typeface="Montserrat Medium"/>
              </a:defRPr>
            </a:pPr>
            <a:r>
              <a:t>I specifically remember how I felt that day. I was dressed, and I went to the theatre to see a musical. And while I was at a theatre, like I had all these men telling me that I looked beautiful, and I looked amazing. So on a day like that day I just felt like the prettiest girl in the world. </a:t>
            </a:r>
          </a:p>
          <a:p>
            <a:pPr algn="r">
              <a:defRPr sz="1600">
                <a:solidFill>
                  <a:srgbClr val="272C35"/>
                </a:solidFill>
                <a:latin typeface="Montserrat Medium"/>
                <a:ea typeface="Montserrat Medium"/>
                <a:cs typeface="Montserrat Medium"/>
                <a:sym typeface="Montserrat Medium"/>
              </a:defRPr>
            </a:pPr>
            <a:r>
              <a:t>Gabriella</a:t>
            </a:r>
          </a:p>
        </p:txBody>
      </p:sp>
      <p:sp>
        <p:nvSpPr>
          <p:cNvPr id="261" name="Rectangle 5"/>
          <p:cNvSpPr txBox="1"/>
          <p:nvPr/>
        </p:nvSpPr>
        <p:spPr>
          <a:xfrm>
            <a:off x="11032239" y="4105707"/>
            <a:ext cx="1148081" cy="2415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nSpc>
                <a:spcPct val="90000"/>
              </a:lnSpc>
              <a:defRPr sz="15000" cap="all" spc="750">
                <a:solidFill>
                  <a:srgbClr val="FFFFFF"/>
                </a:solidFill>
                <a:latin typeface="Montserrat Bold"/>
                <a:ea typeface="Montserrat Bold"/>
                <a:cs typeface="Montserrat Bold"/>
                <a:sym typeface="Montserrat Bold"/>
              </a:defRPr>
            </a:lvl1pPr>
          </a:lstStyle>
          <a:p>
            <a:r>
              <a:t>“</a:t>
            </a:r>
          </a:p>
        </p:txBody>
      </p:sp>
      <p:sp>
        <p:nvSpPr>
          <p:cNvPr id="262" name="Rectangle 7"/>
          <p:cNvSpPr txBox="1"/>
          <p:nvPr/>
        </p:nvSpPr>
        <p:spPr>
          <a:xfrm>
            <a:off x="401058" y="2110404"/>
            <a:ext cx="5822574" cy="21338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ts val="2600"/>
              </a:lnSpc>
              <a:defRPr sz="1900">
                <a:latin typeface="Montserrat Medium"/>
                <a:ea typeface="Montserrat Medium"/>
                <a:cs typeface="Montserrat Medium"/>
                <a:sym typeface="Montserrat Medium"/>
              </a:defRPr>
            </a:pPr>
            <a:r>
              <a:rPr dirty="0"/>
              <a:t>“Transwomen are incentivized to embody heteronormative femininity and comply with heterosexual practices. If they do not, they may encounter violence or </a:t>
            </a:r>
            <a:r>
              <a:rPr dirty="0" smtClean="0"/>
              <a:t>harassment</a:t>
            </a:r>
            <a:r>
              <a:rPr lang="en-AU" dirty="0" smtClean="0"/>
              <a:t>.</a:t>
            </a:r>
            <a:r>
              <a:rPr dirty="0" smtClean="0"/>
              <a:t>” </a:t>
            </a:r>
            <a:endParaRPr dirty="0"/>
          </a:p>
          <a:p>
            <a:pPr>
              <a:lnSpc>
                <a:spcPts val="2600"/>
              </a:lnSpc>
              <a:spcBef>
                <a:spcPts val="500"/>
              </a:spcBef>
              <a:defRPr sz="1400">
                <a:latin typeface="Montserrat Medium"/>
                <a:ea typeface="Montserrat Medium"/>
                <a:cs typeface="Montserrat Medium"/>
                <a:sym typeface="Montserrat Medium"/>
              </a:defRPr>
            </a:pPr>
            <a:r>
              <a:rPr dirty="0"/>
              <a:t>(</a:t>
            </a:r>
            <a:r>
              <a:rPr dirty="0" err="1"/>
              <a:t>Yavorsky</a:t>
            </a:r>
            <a:r>
              <a:rPr dirty="0"/>
              <a:t> &amp; Sayer, 2013, p. 514)</a:t>
            </a:r>
          </a:p>
          <a:p>
            <a:pPr>
              <a:lnSpc>
                <a:spcPts val="2600"/>
              </a:lnSpc>
              <a:defRPr sz="1900">
                <a:latin typeface="Montserrat Medium"/>
                <a:ea typeface="Montserrat Medium"/>
                <a:cs typeface="Montserrat Medium"/>
                <a:sym typeface="Montserrat Medium"/>
              </a:defRPr>
            </a:pPr>
            <a:endParaRPr dirty="0"/>
          </a:p>
        </p:txBody>
      </p:sp>
      <p:sp>
        <p:nvSpPr>
          <p:cNvPr id="263" name="Pressure to “pass” to avoid sexual violence"/>
          <p:cNvSpPr txBox="1"/>
          <p:nvPr/>
        </p:nvSpPr>
        <p:spPr>
          <a:xfrm>
            <a:off x="401321" y="1124225"/>
            <a:ext cx="5325062" cy="8877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2700" i="1" spc="135">
                <a:solidFill>
                  <a:srgbClr val="C7C6C8"/>
                </a:solidFill>
                <a:latin typeface="Montserrat Bold"/>
                <a:ea typeface="Montserrat Bold"/>
                <a:cs typeface="Montserrat Bold"/>
                <a:sym typeface="Montserrat Bold"/>
              </a:defRPr>
            </a:lvl1pPr>
          </a:lstStyle>
          <a:p>
            <a:r>
              <a:t>Pressure to “pass” to avoid sexual violence</a:t>
            </a:r>
          </a:p>
        </p:txBody>
      </p:sp>
      <p:pic>
        <p:nvPicPr>
          <p:cNvPr id="264" name="Gabriella.jpg" descr="Gabriella.jpg"/>
          <p:cNvPicPr>
            <a:picLocks/>
          </p:cNvPicPr>
          <p:nvPr/>
        </p:nvPicPr>
        <p:blipFill>
          <a:blip r:embed="rId4">
            <a:extLst/>
          </a:blip>
          <a:stretch>
            <a:fillRect/>
          </a:stretch>
        </p:blipFill>
        <p:spPr>
          <a:xfrm>
            <a:off x="8656935" y="0"/>
            <a:ext cx="3544094" cy="6858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3" descr="Picture 3"/>
          <p:cNvPicPr>
            <a:picLocks noChangeAspect="1"/>
          </p:cNvPicPr>
          <p:nvPr/>
        </p:nvPicPr>
        <p:blipFill>
          <a:blip r:embed="rId3">
            <a:extLst/>
          </a:blip>
          <a:srcRect t="38039"/>
          <a:stretch>
            <a:fillRect/>
          </a:stretch>
        </p:blipFill>
        <p:spPr>
          <a:xfrm rot="5400000" flipH="1">
            <a:off x="-793558" y="408749"/>
            <a:ext cx="7382808" cy="6040502"/>
          </a:xfrm>
          <a:prstGeom prst="rect">
            <a:avLst/>
          </a:prstGeom>
          <a:ln w="12700">
            <a:miter lim="400000"/>
          </a:ln>
        </p:spPr>
      </p:pic>
      <p:sp>
        <p:nvSpPr>
          <p:cNvPr id="267" name="My biggest shock came not from being the target of transphobia, but misogyny.…"/>
          <p:cNvSpPr txBox="1"/>
          <p:nvPr/>
        </p:nvSpPr>
        <p:spPr>
          <a:xfrm>
            <a:off x="6241232" y="2745104"/>
            <a:ext cx="5617700" cy="2034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500" spc="-70">
                <a:latin typeface="Montserrat Light"/>
                <a:ea typeface="Montserrat Light"/>
                <a:cs typeface="Montserrat Light"/>
                <a:sym typeface="Montserrat Light"/>
              </a:defRPr>
            </a:pPr>
            <a:r>
              <a:rPr sz="3300" spc="-66"/>
              <a:t>My biggest shock came not from being the target of transphobia, </a:t>
            </a:r>
            <a:r>
              <a:rPr sz="3300" spc="-66">
                <a:latin typeface="Montserrat Medium"/>
                <a:ea typeface="Montserrat Medium"/>
                <a:cs typeface="Montserrat Medium"/>
                <a:sym typeface="Montserrat Medium"/>
              </a:rPr>
              <a:t>but misogyny</a:t>
            </a:r>
            <a:r>
              <a:rPr sz="3300" spc="-66"/>
              <a:t>.</a:t>
            </a:r>
            <a:r>
              <a:t> </a:t>
            </a:r>
          </a:p>
          <a:p>
            <a:pPr>
              <a:lnSpc>
                <a:spcPct val="110000"/>
              </a:lnSpc>
              <a:spcBef>
                <a:spcPts val="800"/>
              </a:spcBef>
              <a:defRPr spc="-36">
                <a:latin typeface="Montserrat Light"/>
                <a:ea typeface="Montserrat Light"/>
                <a:cs typeface="Montserrat Light"/>
                <a:sym typeface="Montserrat Light"/>
              </a:defRPr>
            </a:pPr>
            <a:r>
              <a:t>Online Forum-010</a:t>
            </a:r>
          </a:p>
        </p:txBody>
      </p:sp>
      <p:sp>
        <p:nvSpPr>
          <p:cNvPr id="268" name="Being a woman = fear and risk of violence"/>
          <p:cNvSpPr txBox="1"/>
          <p:nvPr/>
        </p:nvSpPr>
        <p:spPr>
          <a:xfrm>
            <a:off x="6328875" y="1702011"/>
            <a:ext cx="5442414" cy="8877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2700" i="1" spc="135">
                <a:solidFill>
                  <a:srgbClr val="C7C6C8"/>
                </a:solidFill>
                <a:latin typeface="Montserrat Bold"/>
                <a:ea typeface="Montserrat Bold"/>
                <a:cs typeface="Montserrat Bold"/>
                <a:sym typeface="Montserrat Bold"/>
              </a:defRPr>
            </a:pPr>
            <a:r>
              <a:t>Being a woman =</a:t>
            </a:r>
            <a:br/>
            <a:r>
              <a:t>fear and risk of violence</a:t>
            </a:r>
          </a:p>
        </p:txBody>
      </p:sp>
      <p:pic>
        <p:nvPicPr>
          <p:cNvPr id="269" name="Picture1.png" descr="Picture1.png"/>
          <p:cNvPicPr>
            <a:picLocks noChangeAspect="1"/>
          </p:cNvPicPr>
          <p:nvPr/>
        </p:nvPicPr>
        <p:blipFill>
          <a:blip r:embed="rId4">
            <a:extLst/>
          </a:blip>
          <a:stretch>
            <a:fillRect/>
          </a:stretch>
        </p:blipFill>
        <p:spPr>
          <a:xfrm>
            <a:off x="-67006" y="-268850"/>
            <a:ext cx="5617700" cy="5617700"/>
          </a:xfrm>
          <a:prstGeom prst="rect">
            <a:avLst/>
          </a:prstGeom>
          <a:ln w="12700">
            <a:miter lim="400000"/>
          </a:ln>
        </p:spPr>
      </p:pic>
      <p:sp>
        <p:nvSpPr>
          <p:cNvPr id="270" name="Embodying modifications that leads to certain kinds of gender outcomes and differing degrees of vulnerability.…"/>
          <p:cNvSpPr txBox="1"/>
          <p:nvPr/>
        </p:nvSpPr>
        <p:spPr>
          <a:xfrm>
            <a:off x="133785" y="5707379"/>
            <a:ext cx="5617700" cy="866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300"/>
              </a:spcBef>
              <a:defRPr sz="1500">
                <a:solidFill>
                  <a:srgbClr val="272C35"/>
                </a:solidFill>
                <a:latin typeface="Montserrat Medium"/>
                <a:ea typeface="Montserrat Medium"/>
                <a:cs typeface="Montserrat Medium"/>
                <a:sym typeface="Montserrat Medium"/>
              </a:defRPr>
            </a:pPr>
            <a:r>
              <a:t>Embodying modifications that leads to certain kinds of gender outcomes and differing degrees of vulnerability.</a:t>
            </a:r>
          </a:p>
          <a:p>
            <a:pPr>
              <a:spcBef>
                <a:spcPts val="400"/>
              </a:spcBef>
              <a:defRPr sz="1500">
                <a:solidFill>
                  <a:srgbClr val="272C35"/>
                </a:solidFill>
                <a:latin typeface="Montserrat Medium"/>
                <a:ea typeface="Montserrat Medium"/>
                <a:cs typeface="Montserrat Medium"/>
                <a:sym typeface="Montserrat Medium"/>
              </a:defRPr>
            </a:pPr>
            <a:r>
              <a:t>Lin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3" descr="Picture 3"/>
          <p:cNvPicPr>
            <a:picLocks/>
          </p:cNvPicPr>
          <p:nvPr/>
        </p:nvPicPr>
        <p:blipFill>
          <a:blip r:embed="rId3">
            <a:extLst/>
          </a:blip>
          <a:stretch>
            <a:fillRect/>
          </a:stretch>
        </p:blipFill>
        <p:spPr>
          <a:xfrm rot="5400000" flipH="1">
            <a:off x="5846690" y="694234"/>
            <a:ext cx="7382808" cy="5469532"/>
          </a:xfrm>
          <a:prstGeom prst="rect">
            <a:avLst/>
          </a:prstGeom>
          <a:ln w="12700">
            <a:miter lim="400000"/>
          </a:ln>
        </p:spPr>
      </p:pic>
      <p:sp>
        <p:nvSpPr>
          <p:cNvPr id="273" name="It was a car that drove past me in the opposite direction…It was just a guy who gave a generic ‘woo’. I don’t know if it was because I was a woman or a trans woman who doesn’t pass.…"/>
          <p:cNvSpPr txBox="1"/>
          <p:nvPr/>
        </p:nvSpPr>
        <p:spPr>
          <a:xfrm>
            <a:off x="399232" y="2011679"/>
            <a:ext cx="6188738" cy="4054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10000"/>
              </a:lnSpc>
              <a:defRPr sz="3500">
                <a:latin typeface="Montserrat Light"/>
                <a:ea typeface="Montserrat Light"/>
                <a:cs typeface="Montserrat Light"/>
                <a:sym typeface="Montserrat Light"/>
              </a:defRPr>
            </a:pPr>
            <a:r>
              <a:rPr sz="3000" dirty="0"/>
              <a:t>It was a car that drove past me in the opposite </a:t>
            </a:r>
            <a:r>
              <a:rPr sz="3000" dirty="0" smtClean="0"/>
              <a:t>direction</a:t>
            </a:r>
            <a:r>
              <a:rPr lang="en-AU" sz="3000" dirty="0" smtClean="0"/>
              <a:t> </a:t>
            </a:r>
            <a:r>
              <a:rPr sz="3000" dirty="0" smtClean="0"/>
              <a:t>…</a:t>
            </a:r>
            <a:r>
              <a:rPr lang="en-AU" sz="3000" dirty="0" smtClean="0"/>
              <a:t> </a:t>
            </a:r>
            <a:r>
              <a:rPr sz="3000" dirty="0" smtClean="0"/>
              <a:t>It </a:t>
            </a:r>
            <a:r>
              <a:rPr sz="3000" dirty="0"/>
              <a:t>was just a guy who gave a generic </a:t>
            </a:r>
            <a:r>
              <a:rPr lang="en-AU" sz="3000" dirty="0" smtClean="0"/>
              <a:t>"</a:t>
            </a:r>
            <a:r>
              <a:rPr sz="3000" dirty="0" smtClean="0"/>
              <a:t>woo</a:t>
            </a:r>
            <a:r>
              <a:rPr lang="en-AU" sz="3000" dirty="0"/>
              <a:t>"</a:t>
            </a:r>
            <a:r>
              <a:rPr sz="3000" dirty="0" smtClean="0"/>
              <a:t>. </a:t>
            </a:r>
            <a:r>
              <a:rPr sz="3000" dirty="0">
                <a:latin typeface="Montserrat Medium"/>
                <a:ea typeface="Montserrat Medium"/>
                <a:cs typeface="Montserrat Medium"/>
                <a:sym typeface="Montserrat Medium"/>
              </a:rPr>
              <a:t>I don’t know if it was because I was a woman or a trans woman who doesn’t pass.</a:t>
            </a:r>
          </a:p>
          <a:p>
            <a:pPr>
              <a:lnSpc>
                <a:spcPct val="110000"/>
              </a:lnSpc>
              <a:spcBef>
                <a:spcPts val="800"/>
              </a:spcBef>
              <a:defRPr spc="-36">
                <a:latin typeface="Montserrat Light"/>
                <a:ea typeface="Montserrat Light"/>
                <a:cs typeface="Montserrat Light"/>
                <a:sym typeface="Montserrat Light"/>
              </a:defRPr>
            </a:pPr>
            <a:r>
              <a:rPr dirty="0"/>
              <a:t>Lisa</a:t>
            </a:r>
          </a:p>
        </p:txBody>
      </p:sp>
      <p:sp>
        <p:nvSpPr>
          <p:cNvPr id="274" name="Being a trans woman = fear and risk of violence"/>
          <p:cNvSpPr txBox="1"/>
          <p:nvPr/>
        </p:nvSpPr>
        <p:spPr>
          <a:xfrm>
            <a:off x="399232" y="1053253"/>
            <a:ext cx="5840153" cy="8877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2700" i="1" spc="135">
                <a:solidFill>
                  <a:srgbClr val="C7C6C8"/>
                </a:solidFill>
                <a:latin typeface="Montserrat Bold"/>
                <a:ea typeface="Montserrat Bold"/>
                <a:cs typeface="Montserrat Bold"/>
                <a:sym typeface="Montserrat Bold"/>
              </a:defRPr>
            </a:pPr>
            <a:r>
              <a:t>Being a trans woman =</a:t>
            </a:r>
            <a:br/>
            <a:r>
              <a:t>fear and risk of violence</a:t>
            </a:r>
          </a:p>
        </p:txBody>
      </p:sp>
      <p:pic>
        <p:nvPicPr>
          <p:cNvPr id="275" name="people-walking-on-pedestrian-lane-4019405 copy.jpg" descr="people-walking-on-pedestrian-lane-4019405 copy.jpg"/>
          <p:cNvPicPr>
            <a:picLocks noChangeAspect="1"/>
          </p:cNvPicPr>
          <p:nvPr/>
        </p:nvPicPr>
        <p:blipFill>
          <a:blip r:embed="rId4">
            <a:extLst/>
          </a:blip>
          <a:srcRect l="23833" r="13072"/>
          <a:stretch>
            <a:fillRect/>
          </a:stretch>
        </p:blipFill>
        <p:spPr>
          <a:xfrm>
            <a:off x="7461374" y="734814"/>
            <a:ext cx="5190953" cy="538822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Jennifer.jpg" descr="Jennifer.jpg"/>
          <p:cNvPicPr>
            <a:picLocks/>
          </p:cNvPicPr>
          <p:nvPr/>
        </p:nvPicPr>
        <p:blipFill>
          <a:blip r:embed="rId3">
            <a:extLst/>
          </a:blip>
          <a:srcRect r="7837"/>
          <a:stretch>
            <a:fillRect/>
          </a:stretch>
        </p:blipFill>
        <p:spPr>
          <a:xfrm rot="5400000">
            <a:off x="-432303" y="331564"/>
            <a:ext cx="6973306" cy="6160691"/>
          </a:xfrm>
          <a:prstGeom prst="rect">
            <a:avLst/>
          </a:prstGeom>
          <a:ln w="12700">
            <a:miter lim="400000"/>
          </a:ln>
        </p:spPr>
      </p:pic>
      <p:pic>
        <p:nvPicPr>
          <p:cNvPr id="278" name="Content Placeholder 4" descr="Content Placeholder 4"/>
          <p:cNvPicPr>
            <a:picLocks/>
          </p:cNvPicPr>
          <p:nvPr/>
        </p:nvPicPr>
        <p:blipFill>
          <a:blip r:embed="rId4">
            <a:extLst/>
          </a:blip>
          <a:stretch>
            <a:fillRect/>
          </a:stretch>
        </p:blipFill>
        <p:spPr>
          <a:xfrm rot="10800000">
            <a:off x="6121400" y="0"/>
            <a:ext cx="6069612" cy="2545055"/>
          </a:xfrm>
          <a:prstGeom prst="rect">
            <a:avLst/>
          </a:prstGeom>
          <a:ln w="12700">
            <a:miter lim="400000"/>
          </a:ln>
        </p:spPr>
      </p:pic>
      <p:sp>
        <p:nvSpPr>
          <p:cNvPr id="279" name="White femininity  and struggles to pass"/>
          <p:cNvSpPr txBox="1"/>
          <p:nvPr/>
        </p:nvSpPr>
        <p:spPr>
          <a:xfrm>
            <a:off x="6953953" y="828662"/>
            <a:ext cx="4404506" cy="8877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2700" i="1" spc="135">
                <a:solidFill>
                  <a:srgbClr val="C7C6C8"/>
                </a:solidFill>
                <a:latin typeface="Montserrat Bold"/>
                <a:ea typeface="Montserrat Bold"/>
                <a:cs typeface="Montserrat Bold"/>
                <a:sym typeface="Montserrat Bold"/>
              </a:defRPr>
            </a:pPr>
            <a:r>
              <a:t>White femininity </a:t>
            </a:r>
            <a:br/>
            <a:r>
              <a:t>and struggles to pass</a:t>
            </a:r>
          </a:p>
        </p:txBody>
      </p:sp>
      <p:sp>
        <p:nvSpPr>
          <p:cNvPr id="280" name="As a trans woman of colour, I have brown skin, everyone literally in the trans community is, like, you have to lighten up your skin for you to be prettier, for you to be more passable, for you to be more feminine.…"/>
          <p:cNvSpPr txBox="1"/>
          <p:nvPr/>
        </p:nvSpPr>
        <p:spPr>
          <a:xfrm>
            <a:off x="6819114" y="3234689"/>
            <a:ext cx="4674183" cy="28790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10000"/>
              </a:lnSpc>
              <a:defRPr sz="2100">
                <a:solidFill>
                  <a:srgbClr val="4C575B"/>
                </a:solidFill>
                <a:latin typeface="Montserrat Medium"/>
                <a:ea typeface="Montserrat Medium"/>
                <a:cs typeface="Montserrat Medium"/>
                <a:sym typeface="Montserrat Medium"/>
              </a:defRPr>
            </a:pPr>
            <a:r>
              <a:t>As a trans woman of colour, I have brown skin, everyone literally in the trans community is, like, </a:t>
            </a:r>
            <a:r>
              <a:rPr>
                <a:latin typeface="Montserrat Bold"/>
                <a:ea typeface="Montserrat Bold"/>
                <a:cs typeface="Montserrat Bold"/>
                <a:sym typeface="Montserrat Bold"/>
              </a:rPr>
              <a:t>you have to lighten up your skin for you to be prettier, for you to be more passable, for you to be more feminine.</a:t>
            </a:r>
            <a:r>
              <a:t> </a:t>
            </a:r>
          </a:p>
          <a:p>
            <a:pPr>
              <a:lnSpc>
                <a:spcPct val="110000"/>
              </a:lnSpc>
              <a:spcBef>
                <a:spcPts val="700"/>
              </a:spcBef>
              <a:defRPr sz="2100">
                <a:solidFill>
                  <a:srgbClr val="4C575B"/>
                </a:solidFill>
                <a:latin typeface="Montserrat Medium"/>
                <a:ea typeface="Montserrat Medium"/>
                <a:cs typeface="Montserrat Medium"/>
                <a:sym typeface="Montserrat Medium"/>
              </a:defRPr>
            </a:pPr>
            <a:r>
              <a:rPr sz="1700"/>
              <a:t>Jennifer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Content Placeholder 4" descr="Content Placeholder 4"/>
          <p:cNvPicPr>
            <a:picLocks noChangeAspect="1"/>
          </p:cNvPicPr>
          <p:nvPr/>
        </p:nvPicPr>
        <p:blipFill>
          <a:blip r:embed="rId3">
            <a:extLst/>
          </a:blip>
          <a:stretch>
            <a:fillRect/>
          </a:stretch>
        </p:blipFill>
        <p:spPr>
          <a:xfrm rot="10800000">
            <a:off x="-1" y="0"/>
            <a:ext cx="12192001" cy="6858001"/>
          </a:xfrm>
          <a:prstGeom prst="rect">
            <a:avLst/>
          </a:prstGeom>
          <a:ln w="12700">
            <a:miter lim="400000"/>
          </a:ln>
        </p:spPr>
      </p:pic>
      <p:sp>
        <p:nvSpPr>
          <p:cNvPr id="283" name="Title 1"/>
          <p:cNvSpPr txBox="1">
            <a:spLocks noGrp="1"/>
          </p:cNvSpPr>
          <p:nvPr>
            <p:ph type="title"/>
          </p:nvPr>
        </p:nvSpPr>
        <p:spPr>
          <a:xfrm>
            <a:off x="-14222" y="157890"/>
            <a:ext cx="12220444" cy="1245064"/>
          </a:xfrm>
          <a:prstGeom prst="rect">
            <a:avLst/>
          </a:prstGeom>
        </p:spPr>
        <p:txBody>
          <a:bodyPr anchor="t"/>
          <a:lstStyle/>
          <a:p>
            <a:pPr algn="ctr">
              <a:lnSpc>
                <a:spcPct val="100000"/>
              </a:lnSpc>
              <a:defRPr>
                <a:solidFill>
                  <a:srgbClr val="FFFFFF"/>
                </a:solidFill>
              </a:defRPr>
            </a:pPr>
            <a:r>
              <a:t>Intersecting identities</a:t>
            </a:r>
          </a:p>
          <a:p>
            <a:pPr algn="ctr">
              <a:lnSpc>
                <a:spcPct val="100000"/>
              </a:lnSpc>
              <a:defRPr sz="2200" i="1" cap="none" spc="66">
                <a:solidFill>
                  <a:srgbClr val="C7C6C8"/>
                </a:solidFill>
                <a:latin typeface="Montserrat Bold"/>
                <a:ea typeface="Montserrat Bold"/>
                <a:cs typeface="Montserrat Bold"/>
                <a:sym typeface="Montserrat Bold"/>
              </a:defRPr>
            </a:pPr>
            <a:r>
              <a:t>CALD trans women reported more frequent sexual harassment </a:t>
            </a:r>
          </a:p>
          <a:p>
            <a:pPr algn="ctr">
              <a:lnSpc>
                <a:spcPct val="100000"/>
              </a:lnSpc>
              <a:defRPr sz="2200" i="1" cap="none" spc="66">
                <a:solidFill>
                  <a:srgbClr val="C7C6C8"/>
                </a:solidFill>
                <a:latin typeface="Montserrat Bold"/>
                <a:ea typeface="Montserrat Bold"/>
                <a:cs typeface="Montserrat Bold"/>
                <a:sym typeface="Montserrat Bold"/>
              </a:defRPr>
            </a:pPr>
            <a:r>
              <a:t>than other women</a:t>
            </a:r>
          </a:p>
        </p:txBody>
      </p:sp>
      <p:sp>
        <p:nvSpPr>
          <p:cNvPr id="284" name="Circle"/>
          <p:cNvSpPr/>
          <p:nvPr/>
        </p:nvSpPr>
        <p:spPr>
          <a:xfrm>
            <a:off x="6149207" y="3403712"/>
            <a:ext cx="650241" cy="650240"/>
          </a:xfrm>
          <a:prstGeom prst="ellipse">
            <a:avLst/>
          </a:prstGeom>
          <a:solidFill>
            <a:srgbClr val="FFFFFF">
              <a:alpha val="20398"/>
            </a:srgbClr>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85" name="The intersection of gender, cultural identity, and sexual identity intensifies harassment.…"/>
          <p:cNvSpPr txBox="1"/>
          <p:nvPr/>
        </p:nvSpPr>
        <p:spPr>
          <a:xfrm>
            <a:off x="7273171" y="2253403"/>
            <a:ext cx="4352501" cy="341478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1000"/>
              </a:spcBef>
              <a:defRPr sz="2000">
                <a:solidFill>
                  <a:srgbClr val="FFFFFF"/>
                </a:solidFill>
                <a:latin typeface="Montserrat Medium"/>
                <a:ea typeface="Montserrat Medium"/>
                <a:cs typeface="Montserrat Medium"/>
                <a:sym typeface="Montserrat Medium"/>
              </a:defRPr>
            </a:pPr>
            <a:r>
              <a:rPr dirty="0"/>
              <a:t>The intersection of gender, cultural identity, and sexual identity intensifies </a:t>
            </a:r>
            <a:r>
              <a:rPr dirty="0" smtClean="0"/>
              <a:t>harassment </a:t>
            </a:r>
            <a:endParaRPr dirty="0"/>
          </a:p>
          <a:p>
            <a:pPr marL="180473" indent="-180473">
              <a:lnSpc>
                <a:spcPct val="110000"/>
              </a:lnSpc>
              <a:spcBef>
                <a:spcPts val="1000"/>
              </a:spcBef>
              <a:buSzPct val="100000"/>
              <a:buChar char="•"/>
              <a:defRPr sz="1700">
                <a:solidFill>
                  <a:srgbClr val="FFFFFF"/>
                </a:solidFill>
                <a:latin typeface="Montserrat Regular"/>
                <a:ea typeface="Montserrat Regular"/>
                <a:cs typeface="Montserrat Regular"/>
                <a:sym typeface="Montserrat Regular"/>
              </a:defRPr>
            </a:pPr>
            <a:r>
              <a:rPr dirty="0" err="1"/>
              <a:t>Misgendered</a:t>
            </a:r>
            <a:r>
              <a:rPr dirty="0"/>
              <a:t>, transphobic comments, mockery, insult</a:t>
            </a:r>
          </a:p>
          <a:p>
            <a:pPr marL="160421" indent="-160421">
              <a:lnSpc>
                <a:spcPct val="110000"/>
              </a:lnSpc>
              <a:spcBef>
                <a:spcPts val="1000"/>
              </a:spcBef>
              <a:buSzPct val="100000"/>
              <a:buChar char="•"/>
              <a:defRPr sz="1700">
                <a:solidFill>
                  <a:srgbClr val="FFFFFF"/>
                </a:solidFill>
                <a:latin typeface="Montserrat Regular"/>
                <a:ea typeface="Montserrat Regular"/>
                <a:cs typeface="Montserrat Regular"/>
                <a:sym typeface="Montserrat Regular"/>
              </a:defRPr>
            </a:pPr>
            <a:r>
              <a:rPr dirty="0"/>
              <a:t>Outed as trans or as a </a:t>
            </a:r>
            <a:r>
              <a:rPr dirty="0" smtClean="0"/>
              <a:t>man</a:t>
            </a:r>
            <a:r>
              <a:rPr lang="en-AU" dirty="0" smtClean="0"/>
              <a:t>—could </a:t>
            </a:r>
            <a:r>
              <a:rPr dirty="0" smtClean="0"/>
              <a:t>lead </a:t>
            </a:r>
            <a:r>
              <a:rPr dirty="0"/>
              <a:t>to social exclusion, or danger </a:t>
            </a:r>
          </a:p>
          <a:p>
            <a:pPr marL="160421" indent="-160421">
              <a:lnSpc>
                <a:spcPct val="110000"/>
              </a:lnSpc>
              <a:spcBef>
                <a:spcPts val="1000"/>
              </a:spcBef>
              <a:buSzPct val="100000"/>
              <a:buChar char="•"/>
              <a:defRPr sz="1700">
                <a:solidFill>
                  <a:srgbClr val="FFFFFF"/>
                </a:solidFill>
                <a:latin typeface="Montserrat Regular"/>
                <a:ea typeface="Montserrat Regular"/>
                <a:cs typeface="Montserrat Regular"/>
                <a:sym typeface="Montserrat Regular"/>
              </a:defRPr>
            </a:pPr>
            <a:r>
              <a:rPr dirty="0"/>
              <a:t>Verbal abuse when using women’s public toilets; called “predators” or “perverts”</a:t>
            </a:r>
          </a:p>
        </p:txBody>
      </p:sp>
      <p:grpSp>
        <p:nvGrpSpPr>
          <p:cNvPr id="291" name="Group"/>
          <p:cNvGrpSpPr/>
          <p:nvPr/>
        </p:nvGrpSpPr>
        <p:grpSpPr>
          <a:xfrm>
            <a:off x="1558435" y="2446978"/>
            <a:ext cx="4117051" cy="4117051"/>
            <a:chOff x="0" y="0"/>
            <a:chExt cx="4117049" cy="4117049"/>
          </a:xfrm>
        </p:grpSpPr>
        <p:pic>
          <p:nvPicPr>
            <p:cNvPr id="286" name="Image" descr="Image"/>
            <p:cNvPicPr>
              <a:picLocks noChangeAspect="1"/>
            </p:cNvPicPr>
            <p:nvPr/>
          </p:nvPicPr>
          <p:blipFill>
            <a:blip r:embed="rId4">
              <a:alphaModFix amt="59832"/>
              <a:extLst/>
            </a:blip>
            <a:stretch>
              <a:fillRect/>
            </a:stretch>
          </p:blipFill>
          <p:spPr>
            <a:xfrm>
              <a:off x="0" y="0"/>
              <a:ext cx="4117049" cy="4117049"/>
            </a:xfrm>
            <a:prstGeom prst="rect">
              <a:avLst/>
            </a:prstGeom>
            <a:ln w="12700" cap="flat">
              <a:noFill/>
              <a:miter lim="400000"/>
            </a:ln>
            <a:effectLst/>
          </p:spPr>
        </p:pic>
        <p:pic>
          <p:nvPicPr>
            <p:cNvPr id="287" name="Image" descr="Image"/>
            <p:cNvPicPr>
              <a:picLocks noChangeAspect="1"/>
            </p:cNvPicPr>
            <p:nvPr/>
          </p:nvPicPr>
          <p:blipFill>
            <a:blip r:embed="rId5">
              <a:extLst/>
            </a:blip>
            <a:stretch>
              <a:fillRect/>
            </a:stretch>
          </p:blipFill>
          <p:spPr>
            <a:xfrm>
              <a:off x="334150" y="334376"/>
              <a:ext cx="3448749" cy="3448297"/>
            </a:xfrm>
            <a:prstGeom prst="rect">
              <a:avLst/>
            </a:prstGeom>
            <a:ln w="12700" cap="flat">
              <a:noFill/>
              <a:miter lim="400000"/>
            </a:ln>
            <a:effectLst>
              <a:outerShdw blurRad="254000" dir="21565508" rotWithShape="0">
                <a:srgbClr val="000000">
                  <a:alpha val="29005"/>
                </a:srgbClr>
              </a:outerShdw>
            </a:effectLst>
          </p:spPr>
        </p:pic>
        <p:sp>
          <p:nvSpPr>
            <p:cNvPr id="288" name="Rectangle 4"/>
            <p:cNvSpPr txBox="1"/>
            <p:nvPr/>
          </p:nvSpPr>
          <p:spPr>
            <a:xfrm>
              <a:off x="1982240" y="2221213"/>
              <a:ext cx="1478554" cy="942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1900">
                  <a:solidFill>
                    <a:srgbClr val="FFFFFF"/>
                  </a:solidFill>
                  <a:latin typeface="Montserrat Bold"/>
                  <a:ea typeface="Montserrat Bold"/>
                  <a:cs typeface="Montserrat Bold"/>
                  <a:sym typeface="Montserrat Bold"/>
                </a:defRPr>
              </a:pPr>
              <a:r>
                <a:t>10 or more times</a:t>
              </a:r>
            </a:p>
            <a:p>
              <a:pPr algn="ctr">
                <a:lnSpc>
                  <a:spcPct val="120000"/>
                </a:lnSpc>
                <a:spcBef>
                  <a:spcPts val="200"/>
                </a:spcBef>
                <a:defRPr sz="1500">
                  <a:solidFill>
                    <a:srgbClr val="FFFFFF"/>
                  </a:solidFill>
                  <a:latin typeface="Montserrat Regular"/>
                  <a:ea typeface="Montserrat Regular"/>
                  <a:cs typeface="Montserrat Regular"/>
                  <a:sym typeface="Montserrat Regular"/>
                </a:defRPr>
              </a:pPr>
              <a:r>
                <a:t>70%</a:t>
              </a:r>
            </a:p>
          </p:txBody>
        </p:sp>
        <p:sp>
          <p:nvSpPr>
            <p:cNvPr id="289" name="Rectangle 4"/>
            <p:cNvSpPr txBox="1"/>
            <p:nvPr/>
          </p:nvSpPr>
          <p:spPr>
            <a:xfrm>
              <a:off x="648740" y="1141713"/>
              <a:ext cx="986103" cy="9797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1900">
                  <a:solidFill>
                    <a:srgbClr val="FFFFFF"/>
                  </a:solidFill>
                  <a:latin typeface="Montserrat Bold"/>
                  <a:ea typeface="Montserrat Bold"/>
                  <a:cs typeface="Montserrat Bold"/>
                  <a:sym typeface="Montserrat Bold"/>
                </a:defRPr>
              </a:pPr>
              <a:r>
                <a:rPr dirty="0" smtClean="0"/>
                <a:t>2</a:t>
              </a:r>
              <a:r>
                <a:rPr lang="en-AU" dirty="0" smtClean="0"/>
                <a:t>–10</a:t>
              </a:r>
              <a:r>
                <a:rPr dirty="0" smtClean="0"/>
                <a:t> </a:t>
              </a:r>
              <a:r>
                <a:rPr dirty="0"/>
                <a:t/>
              </a:r>
              <a:br>
                <a:rPr dirty="0"/>
              </a:br>
              <a:r>
                <a:rPr dirty="0"/>
                <a:t>times</a:t>
              </a:r>
            </a:p>
            <a:p>
              <a:pPr algn="ctr">
                <a:lnSpc>
                  <a:spcPct val="120000"/>
                </a:lnSpc>
                <a:spcBef>
                  <a:spcPts val="200"/>
                </a:spcBef>
                <a:defRPr sz="1500">
                  <a:solidFill>
                    <a:srgbClr val="FFFFFF"/>
                  </a:solidFill>
                  <a:latin typeface="Montserrat Regular"/>
                  <a:ea typeface="Montserrat Regular"/>
                  <a:cs typeface="Montserrat Regular"/>
                  <a:sym typeface="Montserrat Regular"/>
                </a:defRPr>
              </a:pPr>
              <a:r>
                <a:rPr dirty="0"/>
                <a:t>26%</a:t>
              </a:r>
            </a:p>
          </p:txBody>
        </p:sp>
        <p:sp>
          <p:nvSpPr>
            <p:cNvPr id="290" name="Rectangle 4"/>
            <p:cNvSpPr txBox="1"/>
            <p:nvPr/>
          </p:nvSpPr>
          <p:spPr>
            <a:xfrm>
              <a:off x="1372640" y="419100"/>
              <a:ext cx="986103" cy="4724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defRPr sz="1100">
                  <a:solidFill>
                    <a:srgbClr val="272C35"/>
                  </a:solidFill>
                  <a:latin typeface="Montserrat Bold"/>
                  <a:ea typeface="Montserrat Bold"/>
                  <a:cs typeface="Montserrat Bold"/>
                  <a:sym typeface="Montserrat Bold"/>
                </a:defRPr>
              </a:pPr>
              <a:r>
                <a:t>Once</a:t>
              </a:r>
            </a:p>
            <a:p>
              <a:pPr algn="ctr">
                <a:lnSpc>
                  <a:spcPct val="120000"/>
                </a:lnSpc>
                <a:spcBef>
                  <a:spcPts val="200"/>
                </a:spcBef>
                <a:defRPr sz="1100">
                  <a:solidFill>
                    <a:srgbClr val="272C35"/>
                  </a:solidFill>
                  <a:latin typeface="Montserrat Regular"/>
                  <a:ea typeface="Montserrat Regular"/>
                  <a:cs typeface="Montserrat Regular"/>
                  <a:sym typeface="Montserrat Regular"/>
                </a:defRPr>
              </a:pPr>
              <a:r>
                <a:t>4%</a:t>
              </a:r>
            </a:p>
          </p:txBody>
        </p:sp>
      </p:grpSp>
      <p:sp>
        <p:nvSpPr>
          <p:cNvPr id="292" name="Rectangle 4"/>
          <p:cNvSpPr txBox="1"/>
          <p:nvPr/>
        </p:nvSpPr>
        <p:spPr>
          <a:xfrm>
            <a:off x="5981275" y="3372060"/>
            <a:ext cx="986103" cy="7925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solidFill>
                  <a:srgbClr val="FFFFFF"/>
                </a:solidFill>
                <a:latin typeface="Montserrat Bold"/>
                <a:ea typeface="Montserrat Bold"/>
                <a:cs typeface="Montserrat Bold"/>
                <a:sym typeface="Montserrat Bold"/>
              </a:defRPr>
            </a:pPr>
            <a:r>
              <a:rPr sz="1400" dirty="0"/>
              <a:t>40%</a:t>
            </a:r>
          </a:p>
          <a:p>
            <a:pPr algn="ctr">
              <a:defRPr sz="900">
                <a:solidFill>
                  <a:srgbClr val="FFFFFF"/>
                </a:solidFill>
                <a:latin typeface="Montserrat Medium"/>
                <a:ea typeface="Montserrat Medium"/>
                <a:cs typeface="Montserrat Medium"/>
                <a:sym typeface="Montserrat Medium"/>
              </a:defRPr>
            </a:pPr>
            <a:r>
              <a:rPr sz="1050" dirty="0"/>
              <a:t>Trans </a:t>
            </a:r>
            <a:r>
              <a:rPr sz="1050" dirty="0" smtClean="0"/>
              <a:t>women</a:t>
            </a:r>
            <a:r>
              <a:rPr lang="en-AU" sz="1050" dirty="0" smtClean="0"/>
              <a:t>– non-</a:t>
            </a:r>
            <a:r>
              <a:rPr sz="1050" dirty="0" smtClean="0"/>
              <a:t>CALD</a:t>
            </a:r>
            <a:r>
              <a:rPr lang="en-AU" sz="1050" dirty="0" smtClean="0"/>
              <a:t>;</a:t>
            </a:r>
          </a:p>
          <a:p>
            <a:pPr algn="ctr">
              <a:defRPr sz="900">
                <a:solidFill>
                  <a:srgbClr val="FFFFFF"/>
                </a:solidFill>
                <a:latin typeface="Montserrat Medium"/>
                <a:ea typeface="Montserrat Medium"/>
                <a:cs typeface="Montserrat Medium"/>
                <a:sym typeface="Montserrat Medium"/>
              </a:defRPr>
            </a:pPr>
            <a:r>
              <a:rPr lang="en-AU" sz="1050" dirty="0" smtClean="0"/>
              <a:t>56% cisgender</a:t>
            </a:r>
            <a:endParaRPr sz="1050" dirty="0"/>
          </a:p>
        </p:txBody>
      </p:sp>
      <p:sp>
        <p:nvSpPr>
          <p:cNvPr id="293" name="Line"/>
          <p:cNvSpPr/>
          <p:nvPr/>
        </p:nvSpPr>
        <p:spPr>
          <a:xfrm flipV="1">
            <a:off x="5642940" y="3833309"/>
            <a:ext cx="459450" cy="157428"/>
          </a:xfrm>
          <a:prstGeom prst="line">
            <a:avLst/>
          </a:prstGeom>
          <a:ln w="25400" cap="rnd">
            <a:solidFill>
              <a:srgbClr val="FFFFFF">
                <a:alpha val="20000"/>
              </a:srgbClr>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94" name="Circle"/>
          <p:cNvSpPr/>
          <p:nvPr/>
        </p:nvSpPr>
        <p:spPr>
          <a:xfrm>
            <a:off x="418298" y="4729031"/>
            <a:ext cx="650241" cy="650240"/>
          </a:xfrm>
          <a:prstGeom prst="ellipse">
            <a:avLst/>
          </a:prstGeom>
          <a:solidFill>
            <a:srgbClr val="FFFFFF">
              <a:alpha val="20398"/>
            </a:srgbClr>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95" name="Rectangle 4"/>
          <p:cNvSpPr txBox="1"/>
          <p:nvPr/>
        </p:nvSpPr>
        <p:spPr>
          <a:xfrm>
            <a:off x="266541" y="4644342"/>
            <a:ext cx="986103" cy="7925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solidFill>
                  <a:srgbClr val="FFFFFF"/>
                </a:solidFill>
                <a:latin typeface="Montserrat Bold"/>
                <a:ea typeface="Montserrat Bold"/>
                <a:cs typeface="Montserrat Bold"/>
                <a:sym typeface="Montserrat Bold"/>
              </a:defRPr>
            </a:pPr>
            <a:r>
              <a:rPr sz="1400" dirty="0"/>
              <a:t>54%</a:t>
            </a:r>
          </a:p>
          <a:p>
            <a:pPr algn="ctr">
              <a:defRPr sz="900">
                <a:solidFill>
                  <a:srgbClr val="FFFFFF"/>
                </a:solidFill>
                <a:latin typeface="Montserrat Medium"/>
                <a:ea typeface="Montserrat Medium"/>
                <a:cs typeface="Montserrat Medium"/>
                <a:sym typeface="Montserrat Medium"/>
              </a:defRPr>
            </a:pPr>
            <a:r>
              <a:rPr sz="1050" dirty="0"/>
              <a:t>Trans </a:t>
            </a:r>
            <a:r>
              <a:rPr sz="1050" dirty="0" smtClean="0"/>
              <a:t>women</a:t>
            </a:r>
            <a:r>
              <a:rPr lang="en-AU" sz="1050" dirty="0" smtClean="0"/>
              <a:t>– non-</a:t>
            </a:r>
            <a:r>
              <a:rPr sz="1050" dirty="0" smtClean="0"/>
              <a:t>CALD</a:t>
            </a:r>
            <a:r>
              <a:rPr lang="en-AU" sz="1050" dirty="0" smtClean="0"/>
              <a:t>;</a:t>
            </a:r>
          </a:p>
          <a:p>
            <a:pPr algn="ctr">
              <a:defRPr sz="900">
                <a:solidFill>
                  <a:srgbClr val="FFFFFF"/>
                </a:solidFill>
                <a:latin typeface="Montserrat Medium"/>
                <a:ea typeface="Montserrat Medium"/>
                <a:cs typeface="Montserrat Medium"/>
                <a:sym typeface="Montserrat Medium"/>
              </a:defRPr>
            </a:pPr>
            <a:r>
              <a:rPr lang="en-AU" sz="1050" dirty="0" smtClean="0"/>
              <a:t>40% cisgender</a:t>
            </a:r>
            <a:endParaRPr sz="1050" dirty="0"/>
          </a:p>
        </p:txBody>
      </p:sp>
      <p:sp>
        <p:nvSpPr>
          <p:cNvPr id="296" name="Line"/>
          <p:cNvSpPr/>
          <p:nvPr/>
        </p:nvSpPr>
        <p:spPr>
          <a:xfrm flipV="1">
            <a:off x="1220296" y="4883176"/>
            <a:ext cx="459450" cy="157428"/>
          </a:xfrm>
          <a:prstGeom prst="line">
            <a:avLst/>
          </a:prstGeom>
          <a:ln w="25400" cap="rnd">
            <a:solidFill>
              <a:srgbClr val="FFFFFF">
                <a:alpha val="20000"/>
              </a:srgbClr>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97" name="Circle"/>
          <p:cNvSpPr/>
          <p:nvPr/>
        </p:nvSpPr>
        <p:spPr>
          <a:xfrm>
            <a:off x="2754074" y="1481612"/>
            <a:ext cx="650241" cy="650241"/>
          </a:xfrm>
          <a:prstGeom prst="ellipse">
            <a:avLst/>
          </a:prstGeom>
          <a:solidFill>
            <a:srgbClr val="FFFFFF">
              <a:alpha val="20398"/>
            </a:srgbClr>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98" name="Rectangle 4"/>
          <p:cNvSpPr txBox="1"/>
          <p:nvPr/>
        </p:nvSpPr>
        <p:spPr>
          <a:xfrm>
            <a:off x="2531028" y="1456920"/>
            <a:ext cx="1096332" cy="7925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1100">
                <a:solidFill>
                  <a:srgbClr val="FFFFFF"/>
                </a:solidFill>
                <a:latin typeface="Montserrat Bold"/>
                <a:ea typeface="Montserrat Bold"/>
                <a:cs typeface="Montserrat Bold"/>
                <a:sym typeface="Montserrat Bold"/>
              </a:defRPr>
            </a:pPr>
            <a:r>
              <a:rPr sz="1400" dirty="0"/>
              <a:t>6%</a:t>
            </a:r>
          </a:p>
          <a:p>
            <a:pPr algn="ctr">
              <a:defRPr sz="900">
                <a:solidFill>
                  <a:srgbClr val="FFFFFF"/>
                </a:solidFill>
                <a:latin typeface="Montserrat Medium"/>
                <a:ea typeface="Montserrat Medium"/>
                <a:cs typeface="Montserrat Medium"/>
                <a:sym typeface="Montserrat Medium"/>
              </a:defRPr>
            </a:pPr>
            <a:r>
              <a:rPr sz="1050" dirty="0"/>
              <a:t>Trans </a:t>
            </a:r>
            <a:r>
              <a:rPr sz="1050" dirty="0" smtClean="0"/>
              <a:t>women</a:t>
            </a:r>
            <a:r>
              <a:rPr lang="en-AU" sz="1050" dirty="0" smtClean="0"/>
              <a:t>– non-</a:t>
            </a:r>
            <a:r>
              <a:rPr sz="1050" dirty="0" smtClean="0"/>
              <a:t>CALD</a:t>
            </a:r>
            <a:r>
              <a:rPr lang="en-AU" sz="1050" dirty="0" smtClean="0"/>
              <a:t>; cisgender</a:t>
            </a:r>
            <a:endParaRPr sz="1050" dirty="0"/>
          </a:p>
        </p:txBody>
      </p:sp>
      <p:sp>
        <p:nvSpPr>
          <p:cNvPr id="299" name="Line"/>
          <p:cNvSpPr/>
          <p:nvPr/>
        </p:nvSpPr>
        <p:spPr>
          <a:xfrm>
            <a:off x="3149451" y="2126872"/>
            <a:ext cx="57817" cy="307328"/>
          </a:xfrm>
          <a:prstGeom prst="line">
            <a:avLst/>
          </a:prstGeom>
          <a:ln w="25400" cap="rnd">
            <a:solidFill>
              <a:srgbClr val="FFFFFF">
                <a:alpha val="20000"/>
              </a:srgbClr>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Content Placeholder 4" descr="Content Placeholder 4"/>
          <p:cNvPicPr>
            <a:picLocks noChangeAspect="1"/>
          </p:cNvPicPr>
          <p:nvPr/>
        </p:nvPicPr>
        <p:blipFill>
          <a:blip r:embed="rId3">
            <a:extLst/>
          </a:blip>
          <a:stretch>
            <a:fillRect/>
          </a:stretch>
        </p:blipFill>
        <p:spPr>
          <a:xfrm rot="10800000">
            <a:off x="-1" y="0"/>
            <a:ext cx="12192001" cy="6858001"/>
          </a:xfrm>
          <a:prstGeom prst="rect">
            <a:avLst/>
          </a:prstGeom>
          <a:ln w="12700">
            <a:miter lim="400000"/>
          </a:ln>
        </p:spPr>
      </p:pic>
      <p:pic>
        <p:nvPicPr>
          <p:cNvPr id="302" name="Image" descr="Image"/>
          <p:cNvPicPr>
            <a:picLocks noChangeAspect="1"/>
          </p:cNvPicPr>
          <p:nvPr/>
        </p:nvPicPr>
        <p:blipFill>
          <a:blip r:embed="rId4">
            <a:extLst/>
          </a:blip>
          <a:stretch>
            <a:fillRect/>
          </a:stretch>
        </p:blipFill>
        <p:spPr>
          <a:xfrm>
            <a:off x="1811900" y="2417533"/>
            <a:ext cx="3559320" cy="3559320"/>
          </a:xfrm>
          <a:prstGeom prst="rect">
            <a:avLst/>
          </a:prstGeom>
          <a:ln w="12700">
            <a:miter lim="400000"/>
          </a:ln>
        </p:spPr>
      </p:pic>
      <p:sp>
        <p:nvSpPr>
          <p:cNvPr id="303" name="Title 1"/>
          <p:cNvSpPr txBox="1">
            <a:spLocks noGrp="1"/>
          </p:cNvSpPr>
          <p:nvPr>
            <p:ph type="title"/>
          </p:nvPr>
        </p:nvSpPr>
        <p:spPr>
          <a:xfrm>
            <a:off x="-14222" y="161997"/>
            <a:ext cx="12220444" cy="1359067"/>
          </a:xfrm>
          <a:prstGeom prst="rect">
            <a:avLst/>
          </a:prstGeom>
        </p:spPr>
        <p:txBody>
          <a:bodyPr anchor="t"/>
          <a:lstStyle/>
          <a:p>
            <a:pPr algn="ctr">
              <a:lnSpc>
                <a:spcPct val="100000"/>
              </a:lnSpc>
              <a:defRPr>
                <a:solidFill>
                  <a:srgbClr val="FFFFFF"/>
                </a:solidFill>
              </a:defRPr>
            </a:pPr>
            <a:r>
              <a:t>Intersecting identities</a:t>
            </a:r>
          </a:p>
          <a:p>
            <a:pPr algn="ctr">
              <a:lnSpc>
                <a:spcPct val="100000"/>
              </a:lnSpc>
              <a:defRPr sz="2200" i="1" cap="none" spc="66">
                <a:solidFill>
                  <a:srgbClr val="C7C6C8"/>
                </a:solidFill>
                <a:latin typeface="Montserrat Bold"/>
                <a:ea typeface="Montserrat Bold"/>
                <a:cs typeface="Montserrat Bold"/>
                <a:sym typeface="Montserrat Bold"/>
              </a:defRPr>
            </a:pPr>
            <a:r>
              <a:t>CALD trans women more likely to report having been </a:t>
            </a:r>
          </a:p>
          <a:p>
            <a:pPr algn="ctr">
              <a:lnSpc>
                <a:spcPct val="100000"/>
              </a:lnSpc>
              <a:defRPr sz="2200" i="1" cap="none" spc="66">
                <a:solidFill>
                  <a:srgbClr val="C7C6C8"/>
                </a:solidFill>
                <a:latin typeface="Montserrat Bold"/>
                <a:ea typeface="Montserrat Bold"/>
                <a:cs typeface="Montserrat Bold"/>
                <a:sym typeface="Montserrat Bold"/>
              </a:defRPr>
            </a:pPr>
            <a:r>
              <a:t>sexually assaulted 10 or more times</a:t>
            </a:r>
          </a:p>
        </p:txBody>
      </p:sp>
      <p:sp>
        <p:nvSpPr>
          <p:cNvPr id="304" name="Circle"/>
          <p:cNvSpPr/>
          <p:nvPr/>
        </p:nvSpPr>
        <p:spPr>
          <a:xfrm>
            <a:off x="5145907" y="6038979"/>
            <a:ext cx="650241" cy="650241"/>
          </a:xfrm>
          <a:prstGeom prst="ellipse">
            <a:avLst/>
          </a:prstGeom>
          <a:solidFill>
            <a:srgbClr val="FFFFFF">
              <a:alpha val="20398"/>
            </a:srgbClr>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05" name="Assault ranged from groping or unwanted touch - commonly in clubs or on public transport, to forced sexual acts and rape.…"/>
          <p:cNvSpPr txBox="1"/>
          <p:nvPr/>
        </p:nvSpPr>
        <p:spPr>
          <a:xfrm>
            <a:off x="7106894" y="2498608"/>
            <a:ext cx="4117049" cy="2961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1000"/>
              </a:spcBef>
              <a:defRPr sz="2000">
                <a:solidFill>
                  <a:srgbClr val="FFFFFF"/>
                </a:solidFill>
                <a:latin typeface="Montserrat Medium"/>
                <a:ea typeface="Montserrat Medium"/>
                <a:cs typeface="Montserrat Medium"/>
                <a:sym typeface="Montserrat Medium"/>
              </a:defRPr>
            </a:pPr>
            <a:r>
              <a:rPr dirty="0"/>
              <a:t>Assault ranged from groping or unwanted </a:t>
            </a:r>
            <a:r>
              <a:rPr dirty="0" smtClean="0"/>
              <a:t>touch</a:t>
            </a:r>
            <a:r>
              <a:rPr lang="en-AU" dirty="0" smtClean="0"/>
              <a:t>—commonly </a:t>
            </a:r>
            <a:r>
              <a:rPr dirty="0" smtClean="0"/>
              <a:t>in </a:t>
            </a:r>
            <a:r>
              <a:rPr dirty="0"/>
              <a:t>clubs or on public </a:t>
            </a:r>
            <a:r>
              <a:rPr dirty="0" smtClean="0"/>
              <a:t>transport</a:t>
            </a:r>
            <a:r>
              <a:rPr lang="en-AU" dirty="0" smtClean="0"/>
              <a:t>—to </a:t>
            </a:r>
            <a:r>
              <a:rPr dirty="0" smtClean="0"/>
              <a:t>forced </a:t>
            </a:r>
            <a:r>
              <a:rPr dirty="0"/>
              <a:t>sexual acts and </a:t>
            </a:r>
            <a:r>
              <a:rPr dirty="0" smtClean="0"/>
              <a:t>rape </a:t>
            </a:r>
            <a:endParaRPr dirty="0"/>
          </a:p>
          <a:p>
            <a:pPr>
              <a:spcBef>
                <a:spcPts val="1000"/>
              </a:spcBef>
              <a:defRPr sz="2000">
                <a:solidFill>
                  <a:srgbClr val="FFFFFF"/>
                </a:solidFill>
                <a:latin typeface="Montserrat Medium"/>
                <a:ea typeface="Montserrat Medium"/>
                <a:cs typeface="Montserrat Medium"/>
                <a:sym typeface="Montserrat Medium"/>
              </a:defRPr>
            </a:pPr>
            <a:r>
              <a:rPr dirty="0"/>
              <a:t>The sexual assault was often accompanied by physical </a:t>
            </a:r>
            <a:r>
              <a:rPr dirty="0" smtClean="0"/>
              <a:t>assault</a:t>
            </a:r>
            <a:r>
              <a:rPr lang="en-AU" dirty="0" smtClean="0"/>
              <a:t>—primarily </a:t>
            </a:r>
            <a:r>
              <a:rPr dirty="0" smtClean="0"/>
              <a:t>by </a:t>
            </a:r>
            <a:r>
              <a:rPr dirty="0"/>
              <a:t>groups of cisgender </a:t>
            </a:r>
            <a:r>
              <a:rPr dirty="0" smtClean="0"/>
              <a:t>men</a:t>
            </a:r>
            <a:endParaRPr dirty="0"/>
          </a:p>
        </p:txBody>
      </p:sp>
      <p:sp>
        <p:nvSpPr>
          <p:cNvPr id="306" name="Rectangle 4"/>
          <p:cNvSpPr txBox="1"/>
          <p:nvPr/>
        </p:nvSpPr>
        <p:spPr>
          <a:xfrm>
            <a:off x="3631752" y="3196043"/>
            <a:ext cx="1478554" cy="942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900">
                <a:solidFill>
                  <a:srgbClr val="FFFFFF"/>
                </a:solidFill>
                <a:latin typeface="Montserrat Bold"/>
                <a:ea typeface="Montserrat Bold"/>
                <a:cs typeface="Montserrat Bold"/>
                <a:sym typeface="Montserrat Bold"/>
              </a:defRPr>
            </a:pPr>
            <a:r>
              <a:t>10 or more times</a:t>
            </a:r>
          </a:p>
          <a:p>
            <a:pPr algn="ctr">
              <a:lnSpc>
                <a:spcPct val="120000"/>
              </a:lnSpc>
              <a:spcBef>
                <a:spcPts val="200"/>
              </a:spcBef>
              <a:defRPr sz="1500">
                <a:solidFill>
                  <a:srgbClr val="FFFFFF"/>
                </a:solidFill>
                <a:latin typeface="Montserrat Regular"/>
                <a:ea typeface="Montserrat Regular"/>
                <a:cs typeface="Montserrat Regular"/>
                <a:sym typeface="Montserrat Regular"/>
              </a:defRPr>
            </a:pPr>
            <a:r>
              <a:t>28%</a:t>
            </a:r>
          </a:p>
        </p:txBody>
      </p:sp>
      <p:sp>
        <p:nvSpPr>
          <p:cNvPr id="307" name="Rectangle 4"/>
          <p:cNvSpPr txBox="1"/>
          <p:nvPr/>
        </p:nvSpPr>
        <p:spPr>
          <a:xfrm>
            <a:off x="2880276" y="4521076"/>
            <a:ext cx="986103" cy="942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900">
                <a:solidFill>
                  <a:srgbClr val="FFFFFF"/>
                </a:solidFill>
                <a:latin typeface="Montserrat Bold"/>
                <a:ea typeface="Montserrat Bold"/>
                <a:cs typeface="Montserrat Bold"/>
                <a:sym typeface="Montserrat Bold"/>
              </a:defRPr>
            </a:pPr>
            <a:r>
              <a:t>2-10 </a:t>
            </a:r>
            <a:br/>
            <a:r>
              <a:t>times</a:t>
            </a:r>
          </a:p>
          <a:p>
            <a:pPr algn="ctr">
              <a:lnSpc>
                <a:spcPct val="120000"/>
              </a:lnSpc>
              <a:spcBef>
                <a:spcPts val="200"/>
              </a:spcBef>
              <a:defRPr sz="1500">
                <a:solidFill>
                  <a:srgbClr val="FFFFFF"/>
                </a:solidFill>
                <a:latin typeface="Montserrat Regular"/>
                <a:ea typeface="Montserrat Regular"/>
                <a:cs typeface="Montserrat Regular"/>
                <a:sym typeface="Montserrat Regular"/>
              </a:defRPr>
            </a:pPr>
            <a:r>
              <a:t>56%</a:t>
            </a:r>
          </a:p>
        </p:txBody>
      </p:sp>
      <p:sp>
        <p:nvSpPr>
          <p:cNvPr id="308" name="Rectangle 4"/>
          <p:cNvSpPr txBox="1"/>
          <p:nvPr/>
        </p:nvSpPr>
        <p:spPr>
          <a:xfrm>
            <a:off x="4983019" y="5962838"/>
            <a:ext cx="986103" cy="7925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solidFill>
                  <a:srgbClr val="FFFFFF"/>
                </a:solidFill>
                <a:latin typeface="Montserrat Bold"/>
                <a:ea typeface="Montserrat Bold"/>
                <a:cs typeface="Montserrat Bold"/>
                <a:sym typeface="Montserrat Bold"/>
              </a:defRPr>
            </a:pPr>
            <a:r>
              <a:rPr sz="1400" dirty="0"/>
              <a:t>61%</a:t>
            </a:r>
          </a:p>
          <a:p>
            <a:pPr algn="ctr">
              <a:defRPr sz="900">
                <a:solidFill>
                  <a:srgbClr val="FFFFFF"/>
                </a:solidFill>
                <a:latin typeface="Montserrat Medium"/>
                <a:ea typeface="Montserrat Medium"/>
                <a:cs typeface="Montserrat Medium"/>
                <a:sym typeface="Montserrat Medium"/>
              </a:defRPr>
            </a:pPr>
            <a:r>
              <a:rPr sz="1050" dirty="0"/>
              <a:t>Trans </a:t>
            </a:r>
            <a:r>
              <a:rPr sz="1050" dirty="0" err="1" smtClean="0"/>
              <a:t>wome</a:t>
            </a:r>
            <a:r>
              <a:rPr lang="en-AU" sz="1050" dirty="0" smtClean="0"/>
              <a:t>n– non-</a:t>
            </a:r>
            <a:r>
              <a:rPr sz="1050" dirty="0" smtClean="0"/>
              <a:t>CALD</a:t>
            </a:r>
            <a:r>
              <a:rPr lang="en-AU" sz="1050" dirty="0" smtClean="0"/>
              <a:t>; </a:t>
            </a:r>
          </a:p>
          <a:p>
            <a:pPr algn="ctr">
              <a:defRPr sz="900">
                <a:solidFill>
                  <a:srgbClr val="FFFFFF"/>
                </a:solidFill>
                <a:latin typeface="Montserrat Medium"/>
                <a:ea typeface="Montserrat Medium"/>
                <a:cs typeface="Montserrat Medium"/>
                <a:sym typeface="Montserrat Medium"/>
              </a:defRPr>
            </a:pPr>
            <a:r>
              <a:rPr lang="en-AU" sz="1050" dirty="0" smtClean="0"/>
              <a:t>58% cisgender</a:t>
            </a:r>
            <a:endParaRPr sz="1050" dirty="0"/>
          </a:p>
        </p:txBody>
      </p:sp>
      <p:sp>
        <p:nvSpPr>
          <p:cNvPr id="309" name="Line"/>
          <p:cNvSpPr/>
          <p:nvPr/>
        </p:nvSpPr>
        <p:spPr>
          <a:xfrm>
            <a:off x="4922071" y="5767823"/>
            <a:ext cx="313688" cy="370780"/>
          </a:xfrm>
          <a:prstGeom prst="line">
            <a:avLst/>
          </a:prstGeom>
          <a:ln w="25400" cap="rnd">
            <a:solidFill>
              <a:srgbClr val="FFFFFF">
                <a:alpha val="20000"/>
              </a:srgbClr>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10" name="Circle"/>
          <p:cNvSpPr/>
          <p:nvPr/>
        </p:nvSpPr>
        <p:spPr>
          <a:xfrm>
            <a:off x="891671" y="1946051"/>
            <a:ext cx="650241" cy="650241"/>
          </a:xfrm>
          <a:prstGeom prst="ellipse">
            <a:avLst/>
          </a:prstGeom>
          <a:solidFill>
            <a:srgbClr val="FFFFFF">
              <a:alpha val="20398"/>
            </a:srgbClr>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11" name="Rectangle 4"/>
          <p:cNvSpPr txBox="1"/>
          <p:nvPr/>
        </p:nvSpPr>
        <p:spPr>
          <a:xfrm>
            <a:off x="731742" y="1869271"/>
            <a:ext cx="986103" cy="9541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solidFill>
                  <a:srgbClr val="FFFFFF"/>
                </a:solidFill>
                <a:latin typeface="Montserrat Bold"/>
                <a:ea typeface="Montserrat Bold"/>
                <a:cs typeface="Montserrat Bold"/>
                <a:sym typeface="Montserrat Bold"/>
              </a:defRPr>
            </a:pPr>
            <a:r>
              <a:rPr sz="1400" dirty="0"/>
              <a:t>27%</a:t>
            </a:r>
          </a:p>
          <a:p>
            <a:pPr algn="ctr">
              <a:defRPr sz="900">
                <a:solidFill>
                  <a:srgbClr val="FFFFFF"/>
                </a:solidFill>
                <a:latin typeface="Montserrat Medium"/>
                <a:ea typeface="Montserrat Medium"/>
                <a:cs typeface="Montserrat Medium"/>
                <a:sym typeface="Montserrat Medium"/>
              </a:defRPr>
            </a:pPr>
            <a:r>
              <a:rPr sz="1050" dirty="0"/>
              <a:t>Trans </a:t>
            </a:r>
            <a:r>
              <a:rPr sz="1050" dirty="0" smtClean="0"/>
              <a:t>women</a:t>
            </a:r>
            <a:r>
              <a:rPr lang="en-AU" sz="1050" dirty="0" smtClean="0"/>
              <a:t>– non-</a:t>
            </a:r>
            <a:r>
              <a:rPr sz="1050" dirty="0" smtClean="0"/>
              <a:t>CALD</a:t>
            </a:r>
            <a:r>
              <a:rPr lang="en-AU" sz="1050" dirty="0" smtClean="0"/>
              <a:t> and cisgender women</a:t>
            </a:r>
            <a:endParaRPr sz="1050" dirty="0"/>
          </a:p>
        </p:txBody>
      </p:sp>
      <p:sp>
        <p:nvSpPr>
          <p:cNvPr id="312" name="Line"/>
          <p:cNvSpPr/>
          <p:nvPr/>
        </p:nvSpPr>
        <p:spPr>
          <a:xfrm>
            <a:off x="1485355" y="2519219"/>
            <a:ext cx="393148" cy="285154"/>
          </a:xfrm>
          <a:prstGeom prst="line">
            <a:avLst/>
          </a:prstGeom>
          <a:ln w="25400" cap="rnd">
            <a:solidFill>
              <a:srgbClr val="FFFFFF">
                <a:alpha val="20000"/>
              </a:srgbClr>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13" name="Circle"/>
          <p:cNvSpPr/>
          <p:nvPr/>
        </p:nvSpPr>
        <p:spPr>
          <a:xfrm>
            <a:off x="4513024" y="1422038"/>
            <a:ext cx="650241" cy="650241"/>
          </a:xfrm>
          <a:prstGeom prst="ellipse">
            <a:avLst/>
          </a:prstGeom>
          <a:solidFill>
            <a:srgbClr val="FFFFFF">
              <a:alpha val="20398"/>
            </a:srgbClr>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14" name="Rectangle 4"/>
          <p:cNvSpPr txBox="1"/>
          <p:nvPr/>
        </p:nvSpPr>
        <p:spPr>
          <a:xfrm>
            <a:off x="4357793" y="1378948"/>
            <a:ext cx="1013427" cy="7925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1100">
                <a:solidFill>
                  <a:srgbClr val="FFFFFF"/>
                </a:solidFill>
                <a:latin typeface="Montserrat Bold"/>
                <a:ea typeface="Montserrat Bold"/>
                <a:cs typeface="Montserrat Bold"/>
                <a:sym typeface="Montserrat Bold"/>
              </a:defRPr>
            </a:pPr>
            <a:r>
              <a:rPr sz="1400" dirty="0"/>
              <a:t>12%</a:t>
            </a:r>
          </a:p>
          <a:p>
            <a:pPr algn="ctr">
              <a:defRPr sz="900">
                <a:solidFill>
                  <a:srgbClr val="FFFFFF"/>
                </a:solidFill>
                <a:latin typeface="Montserrat Medium"/>
                <a:ea typeface="Montserrat Medium"/>
                <a:cs typeface="Montserrat Medium"/>
                <a:sym typeface="Montserrat Medium"/>
              </a:defRPr>
            </a:pPr>
            <a:r>
              <a:rPr sz="1050" dirty="0"/>
              <a:t>Trans </a:t>
            </a:r>
            <a:r>
              <a:rPr sz="1050" dirty="0" smtClean="0"/>
              <a:t>women</a:t>
            </a:r>
            <a:r>
              <a:rPr lang="en-AU" sz="1050" dirty="0" smtClean="0"/>
              <a:t>– non-C</a:t>
            </a:r>
            <a:r>
              <a:rPr sz="1050" dirty="0" smtClean="0"/>
              <a:t>ALD</a:t>
            </a:r>
            <a:r>
              <a:rPr lang="en-AU" sz="1050" dirty="0" smtClean="0"/>
              <a:t>; 16% cisgender</a:t>
            </a:r>
            <a:endParaRPr sz="1050" dirty="0"/>
          </a:p>
        </p:txBody>
      </p:sp>
      <p:sp>
        <p:nvSpPr>
          <p:cNvPr id="315" name="Line"/>
          <p:cNvSpPr/>
          <p:nvPr/>
        </p:nvSpPr>
        <p:spPr>
          <a:xfrm flipH="1">
            <a:off x="4545903" y="2049680"/>
            <a:ext cx="122412" cy="287765"/>
          </a:xfrm>
          <a:prstGeom prst="line">
            <a:avLst/>
          </a:prstGeom>
          <a:ln w="25400" cap="rnd">
            <a:solidFill>
              <a:srgbClr val="FFFFFF">
                <a:alpha val="20000"/>
              </a:srgbClr>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16" name="Rectangle 4"/>
          <p:cNvSpPr txBox="1"/>
          <p:nvPr/>
        </p:nvSpPr>
        <p:spPr>
          <a:xfrm>
            <a:off x="2560743" y="2847189"/>
            <a:ext cx="986103"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900">
                <a:solidFill>
                  <a:srgbClr val="FFFFFF"/>
                </a:solidFill>
                <a:latin typeface="Montserrat Bold"/>
                <a:ea typeface="Montserrat Bold"/>
                <a:cs typeface="Montserrat Bold"/>
                <a:sym typeface="Montserrat Bold"/>
              </a:defRPr>
            </a:pPr>
            <a:r>
              <a:t>Once</a:t>
            </a:r>
          </a:p>
          <a:p>
            <a:pPr algn="ctr">
              <a:lnSpc>
                <a:spcPct val="120000"/>
              </a:lnSpc>
              <a:spcBef>
                <a:spcPts val="200"/>
              </a:spcBef>
              <a:defRPr sz="1500">
                <a:solidFill>
                  <a:srgbClr val="FFFFFF"/>
                </a:solidFill>
                <a:latin typeface="Montserrat Regular"/>
                <a:ea typeface="Montserrat Regular"/>
                <a:cs typeface="Montserrat Regular"/>
                <a:sym typeface="Montserrat Regular"/>
              </a:defRPr>
            </a:pPr>
            <a:r>
              <a:t>17%</a:t>
            </a:r>
          </a:p>
        </p:txBody>
      </p:sp>
      <p:pic>
        <p:nvPicPr>
          <p:cNvPr id="317" name="Image" descr="Image"/>
          <p:cNvPicPr>
            <a:picLocks noChangeAspect="1"/>
          </p:cNvPicPr>
          <p:nvPr/>
        </p:nvPicPr>
        <p:blipFill>
          <a:blip r:embed="rId5">
            <a:alphaModFix amt="52715"/>
            <a:extLst/>
          </a:blip>
          <a:stretch>
            <a:fillRect/>
          </a:stretch>
        </p:blipFill>
        <p:spPr>
          <a:xfrm>
            <a:off x="1537298" y="2143064"/>
            <a:ext cx="4108524" cy="410825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Content Placeholder 4" descr="Content Placeholder 4"/>
          <p:cNvPicPr>
            <a:picLocks/>
          </p:cNvPicPr>
          <p:nvPr/>
        </p:nvPicPr>
        <p:blipFill>
          <a:blip r:embed="rId3">
            <a:extLst/>
          </a:blip>
          <a:stretch>
            <a:fillRect/>
          </a:stretch>
        </p:blipFill>
        <p:spPr>
          <a:xfrm rot="5400000">
            <a:off x="3331455" y="3148244"/>
            <a:ext cx="6944345" cy="561513"/>
          </a:xfrm>
          <a:prstGeom prst="rect">
            <a:avLst/>
          </a:prstGeom>
          <a:ln w="12700">
            <a:miter lim="400000"/>
          </a:ln>
        </p:spPr>
      </p:pic>
      <p:pic>
        <p:nvPicPr>
          <p:cNvPr id="320" name="Hand under skirt.jpg" descr="Hand under skirt.jpg"/>
          <p:cNvPicPr>
            <a:picLocks noChangeAspect="1"/>
          </p:cNvPicPr>
          <p:nvPr/>
        </p:nvPicPr>
        <p:blipFill>
          <a:blip r:embed="rId4">
            <a:extLst/>
          </a:blip>
          <a:stretch>
            <a:fillRect/>
          </a:stretch>
        </p:blipFill>
        <p:spPr>
          <a:xfrm>
            <a:off x="6819511" y="2301760"/>
            <a:ext cx="5380093" cy="4568940"/>
          </a:xfrm>
          <a:prstGeom prst="rect">
            <a:avLst/>
          </a:prstGeom>
          <a:ln w="12700">
            <a:miter lim="400000"/>
          </a:ln>
        </p:spPr>
      </p:pic>
      <p:pic>
        <p:nvPicPr>
          <p:cNvPr id="321" name="Train.jpg" descr="Train.jpg"/>
          <p:cNvPicPr>
            <a:picLocks noChangeAspect="1"/>
          </p:cNvPicPr>
          <p:nvPr/>
        </p:nvPicPr>
        <p:blipFill>
          <a:blip r:embed="rId5">
            <a:extLst/>
          </a:blip>
          <a:stretch>
            <a:fillRect/>
          </a:stretch>
        </p:blipFill>
        <p:spPr>
          <a:xfrm>
            <a:off x="-19250" y="-11792"/>
            <a:ext cx="6840161" cy="4401496"/>
          </a:xfrm>
          <a:prstGeom prst="rect">
            <a:avLst/>
          </a:prstGeom>
          <a:ln w="12700">
            <a:miter lim="400000"/>
          </a:ln>
        </p:spPr>
      </p:pic>
      <p:sp>
        <p:nvSpPr>
          <p:cNvPr id="322" name="Rectangle 4"/>
          <p:cNvSpPr txBox="1"/>
          <p:nvPr/>
        </p:nvSpPr>
        <p:spPr>
          <a:xfrm>
            <a:off x="517815" y="4937582"/>
            <a:ext cx="5617665" cy="13855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lnSpc>
                <a:spcPct val="110000"/>
              </a:lnSpc>
              <a:spcBef>
                <a:spcPts val="800"/>
              </a:spcBef>
              <a:defRPr sz="1900">
                <a:solidFill>
                  <a:srgbClr val="272C35"/>
                </a:solidFill>
                <a:latin typeface="Montserrat Regular"/>
                <a:ea typeface="Montserrat Regular"/>
                <a:cs typeface="Montserrat Regular"/>
                <a:sym typeface="Montserrat Regular"/>
              </a:defRPr>
            </a:pPr>
            <a:r>
              <a:t>That’s actually a photo of the train, where I was physically harassed. I was harassed multiple times on public transportation.</a:t>
            </a:r>
          </a:p>
          <a:p>
            <a:pPr defTabSz="457200">
              <a:lnSpc>
                <a:spcPct val="110000"/>
              </a:lnSpc>
              <a:spcBef>
                <a:spcPts val="800"/>
              </a:spcBef>
              <a:defRPr sz="1400">
                <a:solidFill>
                  <a:srgbClr val="272C35"/>
                </a:solidFill>
                <a:latin typeface="Montserrat Regular"/>
                <a:ea typeface="Montserrat Regular"/>
                <a:cs typeface="Montserrat Regular"/>
                <a:sym typeface="Montserrat Regular"/>
              </a:defRPr>
            </a:pPr>
            <a:r>
              <a:t>Jennifer</a:t>
            </a:r>
          </a:p>
        </p:txBody>
      </p:sp>
      <p:sp>
        <p:nvSpPr>
          <p:cNvPr id="323" name="Rectangle 4"/>
          <p:cNvSpPr txBox="1"/>
          <p:nvPr/>
        </p:nvSpPr>
        <p:spPr>
          <a:xfrm>
            <a:off x="7533468" y="467182"/>
            <a:ext cx="4286794" cy="13855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lnSpc>
                <a:spcPct val="110000"/>
              </a:lnSpc>
              <a:spcBef>
                <a:spcPts val="800"/>
              </a:spcBef>
              <a:defRPr sz="1900">
                <a:solidFill>
                  <a:srgbClr val="272C35"/>
                </a:solidFill>
                <a:latin typeface="Montserrat Regular"/>
                <a:ea typeface="Montserrat Regular"/>
                <a:cs typeface="Montserrat Regular"/>
                <a:sym typeface="Montserrat Regular"/>
              </a:defRPr>
            </a:pPr>
            <a:r>
              <a:t>Sometimes, a man, sometimes they will actually touch the, the woman’s part.</a:t>
            </a:r>
          </a:p>
          <a:p>
            <a:pPr defTabSz="457200">
              <a:lnSpc>
                <a:spcPct val="110000"/>
              </a:lnSpc>
              <a:spcBef>
                <a:spcPts val="800"/>
              </a:spcBef>
              <a:defRPr sz="1400">
                <a:solidFill>
                  <a:srgbClr val="272C35"/>
                </a:solidFill>
                <a:latin typeface="Montserrat Regular"/>
                <a:ea typeface="Montserrat Regular"/>
                <a:cs typeface="Montserrat Regular"/>
                <a:sym typeface="Montserrat Regular"/>
              </a:defRPr>
            </a:pPr>
            <a:r>
              <a:t>Mei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3" descr="Picture 3"/>
          <p:cNvPicPr>
            <a:picLocks noChangeAspect="1"/>
          </p:cNvPicPr>
          <p:nvPr/>
        </p:nvPicPr>
        <p:blipFill>
          <a:blip r:embed="rId3">
            <a:extLst/>
          </a:blip>
          <a:stretch>
            <a:fillRect/>
          </a:stretch>
        </p:blipFill>
        <p:spPr>
          <a:xfrm>
            <a:off x="6997958" y="0"/>
            <a:ext cx="5194042" cy="6858666"/>
          </a:xfrm>
          <a:prstGeom prst="rect">
            <a:avLst/>
          </a:prstGeom>
          <a:ln w="12700">
            <a:miter lim="400000"/>
          </a:ln>
        </p:spPr>
      </p:pic>
      <p:sp>
        <p:nvSpPr>
          <p:cNvPr id="116" name="Title 1"/>
          <p:cNvSpPr txBox="1">
            <a:spLocks noGrp="1"/>
          </p:cNvSpPr>
          <p:nvPr>
            <p:ph type="title"/>
          </p:nvPr>
        </p:nvSpPr>
        <p:spPr>
          <a:xfrm>
            <a:off x="454815" y="297391"/>
            <a:ext cx="5953588" cy="978484"/>
          </a:xfrm>
          <a:prstGeom prst="rect">
            <a:avLst/>
          </a:prstGeom>
        </p:spPr>
        <p:txBody>
          <a:bodyPr anchor="b"/>
          <a:lstStyle/>
          <a:p>
            <a:r>
              <a:t>OBJECTIVES</a:t>
            </a:r>
          </a:p>
        </p:txBody>
      </p:sp>
      <p:sp>
        <p:nvSpPr>
          <p:cNvPr id="117" name="Content Placeholder 2"/>
          <p:cNvSpPr txBox="1">
            <a:spLocks noGrp="1"/>
          </p:cNvSpPr>
          <p:nvPr>
            <p:ph type="body" sz="quarter" idx="1"/>
          </p:nvPr>
        </p:nvSpPr>
        <p:spPr>
          <a:xfrm>
            <a:off x="468811" y="1345669"/>
            <a:ext cx="5925596" cy="473842"/>
          </a:xfrm>
          <a:prstGeom prst="rect">
            <a:avLst/>
          </a:prstGeom>
        </p:spPr>
        <p:txBody>
          <a:bodyPr/>
          <a:lstStyle>
            <a:lvl1pPr marL="0" indent="0">
              <a:lnSpc>
                <a:spcPct val="120000"/>
              </a:lnSpc>
              <a:spcBef>
                <a:spcPts val="900"/>
              </a:spcBef>
              <a:buSzTx/>
              <a:buNone/>
              <a:defRPr sz="2000" spc="-100">
                <a:solidFill>
                  <a:srgbClr val="C48576"/>
                </a:solidFill>
                <a:latin typeface="Montserrat SemiBold"/>
                <a:ea typeface="Montserrat SemiBold"/>
                <a:cs typeface="Montserrat SemiBold"/>
                <a:sym typeface="Montserrat SemiBold"/>
              </a:defRPr>
            </a:lvl1pPr>
          </a:lstStyle>
          <a:p>
            <a:r>
              <a:t>In this presentation we will:</a:t>
            </a:r>
          </a:p>
        </p:txBody>
      </p:sp>
      <p:pic>
        <p:nvPicPr>
          <p:cNvPr id="118" name="Picture 9" descr="Picture 9"/>
          <p:cNvPicPr>
            <a:picLocks noChangeAspect="1"/>
          </p:cNvPicPr>
          <p:nvPr/>
        </p:nvPicPr>
        <p:blipFill>
          <a:blip r:embed="rId4">
            <a:extLst/>
          </a:blip>
          <a:srcRect l="9065" t="4658" r="9260" b="4563"/>
          <a:stretch>
            <a:fillRect/>
          </a:stretch>
        </p:blipFill>
        <p:spPr>
          <a:xfrm>
            <a:off x="454816" y="2082195"/>
            <a:ext cx="868405" cy="868405"/>
          </a:xfrm>
          <a:prstGeom prst="rect">
            <a:avLst/>
          </a:prstGeom>
          <a:ln w="12700">
            <a:miter lim="400000"/>
          </a:ln>
        </p:spPr>
      </p:pic>
      <p:pic>
        <p:nvPicPr>
          <p:cNvPr id="119" name="Picture 10" descr="Picture 10"/>
          <p:cNvPicPr>
            <a:picLocks noChangeAspect="1"/>
          </p:cNvPicPr>
          <p:nvPr/>
        </p:nvPicPr>
        <p:blipFill>
          <a:blip r:embed="rId4">
            <a:extLst/>
          </a:blip>
          <a:srcRect l="9065" t="4658" r="9260" b="4563"/>
          <a:stretch>
            <a:fillRect/>
          </a:stretch>
        </p:blipFill>
        <p:spPr>
          <a:xfrm>
            <a:off x="454816" y="3201723"/>
            <a:ext cx="868405" cy="868405"/>
          </a:xfrm>
          <a:prstGeom prst="rect">
            <a:avLst/>
          </a:prstGeom>
          <a:ln w="12700">
            <a:miter lim="400000"/>
          </a:ln>
        </p:spPr>
      </p:pic>
      <p:pic>
        <p:nvPicPr>
          <p:cNvPr id="120" name="Picture 11" descr="Picture 11"/>
          <p:cNvPicPr>
            <a:picLocks noChangeAspect="1"/>
          </p:cNvPicPr>
          <p:nvPr/>
        </p:nvPicPr>
        <p:blipFill>
          <a:blip r:embed="rId4">
            <a:extLst/>
          </a:blip>
          <a:srcRect l="9065" t="4658" r="9260" b="4563"/>
          <a:stretch>
            <a:fillRect/>
          </a:stretch>
        </p:blipFill>
        <p:spPr>
          <a:xfrm>
            <a:off x="454816" y="4321252"/>
            <a:ext cx="868405" cy="868405"/>
          </a:xfrm>
          <a:prstGeom prst="rect">
            <a:avLst/>
          </a:prstGeom>
          <a:ln w="12700">
            <a:miter lim="400000"/>
          </a:ln>
        </p:spPr>
      </p:pic>
      <p:pic>
        <p:nvPicPr>
          <p:cNvPr id="121" name="Picture 12" descr="Picture 12"/>
          <p:cNvPicPr>
            <a:picLocks noChangeAspect="1"/>
          </p:cNvPicPr>
          <p:nvPr/>
        </p:nvPicPr>
        <p:blipFill>
          <a:blip r:embed="rId4">
            <a:extLst/>
          </a:blip>
          <a:srcRect l="9065" t="4658" r="9260" b="4563"/>
          <a:stretch>
            <a:fillRect/>
          </a:stretch>
        </p:blipFill>
        <p:spPr>
          <a:xfrm>
            <a:off x="454816" y="5440780"/>
            <a:ext cx="868405" cy="868405"/>
          </a:xfrm>
          <a:prstGeom prst="rect">
            <a:avLst/>
          </a:prstGeom>
          <a:ln w="12700">
            <a:miter lim="400000"/>
          </a:ln>
        </p:spPr>
      </p:pic>
      <p:sp>
        <p:nvSpPr>
          <p:cNvPr id="122" name="Rectangle 13"/>
          <p:cNvSpPr txBox="1"/>
          <p:nvPr/>
        </p:nvSpPr>
        <p:spPr>
          <a:xfrm>
            <a:off x="1542867" y="2242056"/>
            <a:ext cx="5113769"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latin typeface="Montserrat Medium"/>
                <a:ea typeface="Montserrat Medium"/>
                <a:cs typeface="Montserrat Medium"/>
                <a:sym typeface="Montserrat Medium"/>
              </a:defRPr>
            </a:lvl1pPr>
          </a:lstStyle>
          <a:p>
            <a:r>
              <a:rPr dirty="0"/>
              <a:t>Report the lived experience of sexual violence against trans women of </a:t>
            </a:r>
            <a:r>
              <a:rPr dirty="0" err="1"/>
              <a:t>colour</a:t>
            </a:r>
            <a:r>
              <a:rPr dirty="0"/>
              <a:t>, in an Australian </a:t>
            </a:r>
            <a:r>
              <a:rPr dirty="0" smtClean="0"/>
              <a:t>context</a:t>
            </a:r>
            <a:endParaRPr dirty="0"/>
          </a:p>
        </p:txBody>
      </p:sp>
      <p:sp>
        <p:nvSpPr>
          <p:cNvPr id="123" name="Rectangle 15"/>
          <p:cNvSpPr txBox="1"/>
          <p:nvPr/>
        </p:nvSpPr>
        <p:spPr>
          <a:xfrm>
            <a:off x="1499324" y="3351391"/>
            <a:ext cx="4488691"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latin typeface="Montserrat Medium"/>
                <a:ea typeface="Montserrat Medium"/>
                <a:cs typeface="Montserrat Medium"/>
                <a:sym typeface="Montserrat Medium"/>
              </a:defRPr>
            </a:lvl1pPr>
          </a:lstStyle>
          <a:p>
            <a:r>
              <a:rPr dirty="0"/>
              <a:t>Highlight that sexual violence is a significant issue for all women in </a:t>
            </a:r>
            <a:r>
              <a:rPr dirty="0" smtClean="0"/>
              <a:t>Australia</a:t>
            </a:r>
            <a:endParaRPr dirty="0"/>
          </a:p>
        </p:txBody>
      </p:sp>
      <p:sp>
        <p:nvSpPr>
          <p:cNvPr id="124" name="Rectangle 16"/>
          <p:cNvSpPr txBox="1"/>
          <p:nvPr/>
        </p:nvSpPr>
        <p:spPr>
          <a:xfrm>
            <a:off x="1542867" y="4481114"/>
            <a:ext cx="4727709"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latin typeface="Montserrat Medium"/>
                <a:ea typeface="Montserrat Medium"/>
                <a:cs typeface="Montserrat Medium"/>
                <a:sym typeface="Montserrat Medium"/>
              </a:defRPr>
            </a:lvl1pPr>
          </a:lstStyle>
          <a:p>
            <a:r>
              <a:rPr dirty="0"/>
              <a:t>Suggest solutions to address sexual violence </a:t>
            </a:r>
            <a:r>
              <a:rPr dirty="0" smtClean="0"/>
              <a:t>among </a:t>
            </a:r>
            <a:r>
              <a:rPr dirty="0"/>
              <a:t>trans women of </a:t>
            </a:r>
            <a:r>
              <a:rPr dirty="0" err="1" smtClean="0"/>
              <a:t>colour</a:t>
            </a:r>
            <a:endParaRPr dirty="0"/>
          </a:p>
        </p:txBody>
      </p:sp>
      <p:sp>
        <p:nvSpPr>
          <p:cNvPr id="125" name="Rectangle 17"/>
          <p:cNvSpPr txBox="1"/>
          <p:nvPr/>
        </p:nvSpPr>
        <p:spPr>
          <a:xfrm>
            <a:off x="1542867" y="5600642"/>
            <a:ext cx="4057189"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latin typeface="Montserrat Medium"/>
                <a:ea typeface="Montserrat Medium"/>
                <a:cs typeface="Montserrat Medium"/>
                <a:sym typeface="Montserrat Medium"/>
              </a:defRPr>
            </a:lvl1pPr>
          </a:lstStyle>
          <a:p>
            <a:r>
              <a:rPr dirty="0"/>
              <a:t>Highlight the policy implications of our research </a:t>
            </a:r>
            <a:r>
              <a:rPr dirty="0" smtClean="0"/>
              <a:t>findings</a:t>
            </a:r>
            <a:endParaRPr dirty="0"/>
          </a:p>
        </p:txBody>
      </p:sp>
      <p:sp>
        <p:nvSpPr>
          <p:cNvPr id="126" name="Title 1"/>
          <p:cNvSpPr txBox="1"/>
          <p:nvPr/>
        </p:nvSpPr>
        <p:spPr>
          <a:xfrm>
            <a:off x="454815" y="2082194"/>
            <a:ext cx="868406" cy="86840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3100">
                <a:solidFill>
                  <a:srgbClr val="FFFFFF"/>
                </a:solidFill>
                <a:latin typeface="Montserrat SemiBold"/>
                <a:ea typeface="Montserrat SemiBold"/>
                <a:cs typeface="Montserrat SemiBold"/>
                <a:sym typeface="Montserrat SemiBold"/>
              </a:defRPr>
            </a:lvl1pPr>
          </a:lstStyle>
          <a:p>
            <a:r>
              <a:t>1</a:t>
            </a:r>
          </a:p>
        </p:txBody>
      </p:sp>
      <p:sp>
        <p:nvSpPr>
          <p:cNvPr id="127" name="Title 1"/>
          <p:cNvSpPr txBox="1"/>
          <p:nvPr/>
        </p:nvSpPr>
        <p:spPr>
          <a:xfrm>
            <a:off x="454815" y="3213284"/>
            <a:ext cx="868406" cy="86840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3100">
                <a:solidFill>
                  <a:srgbClr val="FFFFFF"/>
                </a:solidFill>
                <a:latin typeface="Montserrat SemiBold"/>
                <a:ea typeface="Montserrat SemiBold"/>
                <a:cs typeface="Montserrat SemiBold"/>
                <a:sym typeface="Montserrat SemiBold"/>
              </a:defRPr>
            </a:lvl1pPr>
          </a:lstStyle>
          <a:p>
            <a:r>
              <a:t>2</a:t>
            </a:r>
          </a:p>
        </p:txBody>
      </p:sp>
      <p:sp>
        <p:nvSpPr>
          <p:cNvPr id="128" name="Title 1"/>
          <p:cNvSpPr txBox="1"/>
          <p:nvPr/>
        </p:nvSpPr>
        <p:spPr>
          <a:xfrm>
            <a:off x="454814" y="4344372"/>
            <a:ext cx="868406" cy="86840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3100">
                <a:solidFill>
                  <a:srgbClr val="FFFFFF"/>
                </a:solidFill>
                <a:latin typeface="Montserrat SemiBold"/>
                <a:ea typeface="Montserrat SemiBold"/>
                <a:cs typeface="Montserrat SemiBold"/>
                <a:sym typeface="Montserrat SemiBold"/>
              </a:defRPr>
            </a:lvl1pPr>
          </a:lstStyle>
          <a:p>
            <a:r>
              <a:t>3</a:t>
            </a:r>
          </a:p>
        </p:txBody>
      </p:sp>
      <p:sp>
        <p:nvSpPr>
          <p:cNvPr id="129" name="Title 1"/>
          <p:cNvSpPr txBox="1"/>
          <p:nvPr/>
        </p:nvSpPr>
        <p:spPr>
          <a:xfrm>
            <a:off x="445484" y="5440862"/>
            <a:ext cx="868406" cy="86840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3100">
                <a:solidFill>
                  <a:srgbClr val="FFFFFF"/>
                </a:solidFill>
                <a:latin typeface="Montserrat SemiBold"/>
                <a:ea typeface="Montserrat SemiBold"/>
                <a:cs typeface="Montserrat SemiBold"/>
                <a:sym typeface="Montserrat SemiBold"/>
              </a:defRPr>
            </a:lvl1pPr>
          </a:lstStyle>
          <a:p>
            <a:r>
              <a:t>4</a:t>
            </a:r>
          </a:p>
        </p:txBody>
      </p:sp>
      <p:pic>
        <p:nvPicPr>
          <p:cNvPr id="130" name="Picture 23" descr="Picture 23"/>
          <p:cNvPicPr>
            <a:picLocks noChangeAspect="1"/>
          </p:cNvPicPr>
          <p:nvPr/>
        </p:nvPicPr>
        <p:blipFill>
          <a:blip r:embed="rId5">
            <a:extLst/>
          </a:blip>
          <a:stretch>
            <a:fillRect/>
          </a:stretch>
        </p:blipFill>
        <p:spPr>
          <a:xfrm>
            <a:off x="8067526" y="1138153"/>
            <a:ext cx="3054905" cy="458235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Picture 3" descr="Picture 3"/>
          <p:cNvPicPr>
            <a:picLocks/>
          </p:cNvPicPr>
          <p:nvPr/>
        </p:nvPicPr>
        <p:blipFill>
          <a:blip r:embed="rId3">
            <a:extLst/>
          </a:blip>
          <a:stretch>
            <a:fillRect/>
          </a:stretch>
        </p:blipFill>
        <p:spPr>
          <a:xfrm rot="5400000" flipH="1">
            <a:off x="6503857" y="1171835"/>
            <a:ext cx="7382808" cy="4759737"/>
          </a:xfrm>
          <a:prstGeom prst="rect">
            <a:avLst/>
          </a:prstGeom>
          <a:ln w="12700">
            <a:miter lim="400000"/>
          </a:ln>
        </p:spPr>
      </p:pic>
      <p:sp>
        <p:nvSpPr>
          <p:cNvPr id="326" name="Rectangle 4"/>
          <p:cNvSpPr txBox="1"/>
          <p:nvPr/>
        </p:nvSpPr>
        <p:spPr>
          <a:xfrm>
            <a:off x="467015" y="5284716"/>
            <a:ext cx="7052120" cy="13015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lnSpc>
                <a:spcPct val="110000"/>
              </a:lnSpc>
              <a:spcBef>
                <a:spcPts val="800"/>
              </a:spcBef>
              <a:defRPr sz="1400">
                <a:solidFill>
                  <a:srgbClr val="94AFB5"/>
                </a:solidFill>
                <a:latin typeface="Montserrat SemiBold"/>
                <a:ea typeface="Montserrat SemiBold"/>
                <a:cs typeface="Montserrat SemiBold"/>
                <a:sym typeface="Montserrat SemiBold"/>
              </a:defRPr>
            </a:pPr>
            <a:r>
              <a:rPr dirty="0"/>
              <a:t>This is also one meaning of sexual violence for me, is to be objectified, like, </a:t>
            </a:r>
            <a:r>
              <a:rPr dirty="0" smtClean="0"/>
              <a:t>eggplants</a:t>
            </a:r>
            <a:r>
              <a:rPr lang="en-AU" dirty="0" smtClean="0"/>
              <a:t> … </a:t>
            </a:r>
            <a:r>
              <a:rPr lang="en-AU" dirty="0" err="1" smtClean="0"/>
              <a:t>i</a:t>
            </a:r>
            <a:r>
              <a:rPr dirty="0" smtClean="0"/>
              <a:t>f </a:t>
            </a:r>
            <a:r>
              <a:rPr dirty="0"/>
              <a:t>guys see trans women they already have assumptions about what we are, and what we can do. So, we’re, like, being turned into something we’re not.</a:t>
            </a:r>
          </a:p>
          <a:p>
            <a:pPr defTabSz="457200">
              <a:lnSpc>
                <a:spcPct val="110000"/>
              </a:lnSpc>
              <a:spcBef>
                <a:spcPts val="800"/>
              </a:spcBef>
              <a:defRPr sz="1000">
                <a:solidFill>
                  <a:srgbClr val="94AFB5"/>
                </a:solidFill>
                <a:latin typeface="Montserrat SemiBold"/>
                <a:ea typeface="Montserrat SemiBold"/>
                <a:cs typeface="Montserrat SemiBold"/>
                <a:sym typeface="Montserrat SemiBold"/>
              </a:defRPr>
            </a:pPr>
            <a:r>
              <a:rPr dirty="0"/>
              <a:t>Jennifer</a:t>
            </a:r>
          </a:p>
        </p:txBody>
      </p:sp>
      <p:sp>
        <p:nvSpPr>
          <p:cNvPr id="327" name="Sexual violence and fetishisation"/>
          <p:cNvSpPr txBox="1"/>
          <p:nvPr/>
        </p:nvSpPr>
        <p:spPr>
          <a:xfrm>
            <a:off x="467015" y="874458"/>
            <a:ext cx="7052120" cy="510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2700" i="1" spc="135">
                <a:solidFill>
                  <a:srgbClr val="C7C6C8"/>
                </a:solidFill>
                <a:latin typeface="Montserrat Bold"/>
                <a:ea typeface="Montserrat Bold"/>
                <a:cs typeface="Montserrat Bold"/>
                <a:sym typeface="Montserrat Bold"/>
              </a:defRPr>
            </a:lvl1pPr>
          </a:lstStyle>
          <a:p>
            <a:r>
              <a:t>Sexual violence and fetishisation</a:t>
            </a:r>
          </a:p>
        </p:txBody>
      </p:sp>
      <p:sp>
        <p:nvSpPr>
          <p:cNvPr id="328" name="Dating and new relationships brought a heightened risk of physical and sexual violence.…"/>
          <p:cNvSpPr txBox="1"/>
          <p:nvPr/>
        </p:nvSpPr>
        <p:spPr>
          <a:xfrm>
            <a:off x="666221" y="1384999"/>
            <a:ext cx="6653708" cy="304134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40368" indent="-140368">
              <a:lnSpc>
                <a:spcPct val="110000"/>
              </a:lnSpc>
              <a:spcBef>
                <a:spcPts val="700"/>
              </a:spcBef>
              <a:buSzPct val="100000"/>
              <a:buChar char="•"/>
              <a:defRPr sz="1700">
                <a:latin typeface="Montserrat Medium"/>
                <a:ea typeface="Montserrat Medium"/>
                <a:cs typeface="Montserrat Medium"/>
                <a:sym typeface="Montserrat Medium"/>
              </a:defRPr>
            </a:pPr>
            <a:r>
              <a:rPr dirty="0"/>
              <a:t>Dating and new relationships brought a heightened risk of physical and sexual </a:t>
            </a:r>
            <a:r>
              <a:rPr dirty="0" smtClean="0"/>
              <a:t>violence </a:t>
            </a:r>
            <a:endParaRPr dirty="0"/>
          </a:p>
          <a:p>
            <a:pPr marL="140368" indent="-140368">
              <a:lnSpc>
                <a:spcPct val="110000"/>
              </a:lnSpc>
              <a:spcBef>
                <a:spcPts val="700"/>
              </a:spcBef>
              <a:buSzPct val="100000"/>
              <a:buChar char="•"/>
              <a:defRPr sz="1700">
                <a:latin typeface="Montserrat Medium"/>
                <a:ea typeface="Montserrat Medium"/>
                <a:cs typeface="Montserrat Medium"/>
                <a:sym typeface="Montserrat Medium"/>
              </a:defRPr>
            </a:pPr>
            <a:r>
              <a:rPr dirty="0"/>
              <a:t>Physical and sexual assault from clients during sex work: transphobia and racism, reduces safe spaces to practice sex </a:t>
            </a:r>
            <a:r>
              <a:rPr dirty="0" smtClean="0"/>
              <a:t>work</a:t>
            </a:r>
            <a:endParaRPr lang="en-AU" dirty="0" smtClean="0"/>
          </a:p>
          <a:p>
            <a:pPr>
              <a:lnSpc>
                <a:spcPct val="110000"/>
              </a:lnSpc>
              <a:spcBef>
                <a:spcPts val="700"/>
              </a:spcBef>
              <a:buSzPct val="100000"/>
              <a:defRPr sz="1700">
                <a:latin typeface="Montserrat Medium"/>
                <a:ea typeface="Montserrat Medium"/>
                <a:cs typeface="Montserrat Medium"/>
                <a:sym typeface="Montserrat Medium"/>
              </a:defRPr>
            </a:pPr>
            <a:r>
              <a:rPr dirty="0" smtClean="0"/>
              <a:t> </a:t>
            </a:r>
            <a:endParaRPr dirty="0"/>
          </a:p>
          <a:p>
            <a:pPr marL="140368" indent="-140368">
              <a:lnSpc>
                <a:spcPct val="110000"/>
              </a:lnSpc>
              <a:spcBef>
                <a:spcPts val="700"/>
              </a:spcBef>
              <a:buSzPct val="100000"/>
              <a:buChar char="•"/>
              <a:defRPr sz="1700">
                <a:latin typeface="Montserrat Medium"/>
                <a:ea typeface="Montserrat Medium"/>
                <a:cs typeface="Montserrat Medium"/>
                <a:sym typeface="Montserrat Medium"/>
              </a:defRPr>
            </a:pPr>
            <a:r>
              <a:rPr dirty="0"/>
              <a:t>Physical sexual assault reflects the </a:t>
            </a:r>
            <a:r>
              <a:rPr dirty="0" err="1"/>
              <a:t>fetishisation</a:t>
            </a:r>
            <a:r>
              <a:rPr dirty="0"/>
              <a:t> of trans women of </a:t>
            </a:r>
            <a:r>
              <a:rPr dirty="0" err="1" smtClean="0"/>
              <a:t>colour</a:t>
            </a:r>
            <a:r>
              <a:rPr lang="en-AU" dirty="0" smtClean="0"/>
              <a:t>—served t</a:t>
            </a:r>
            <a:r>
              <a:rPr dirty="0" smtClean="0"/>
              <a:t>o </a:t>
            </a:r>
            <a:r>
              <a:rPr dirty="0"/>
              <a:t>legitimate objectification and sexual </a:t>
            </a:r>
            <a:r>
              <a:rPr dirty="0" smtClean="0"/>
              <a:t>violence</a:t>
            </a:r>
            <a:endParaRPr dirty="0"/>
          </a:p>
          <a:p>
            <a:pPr marL="140368" indent="-140368">
              <a:lnSpc>
                <a:spcPct val="110000"/>
              </a:lnSpc>
              <a:spcBef>
                <a:spcPts val="700"/>
              </a:spcBef>
              <a:buSzPct val="100000"/>
              <a:buChar char="•"/>
              <a:defRPr sz="1700">
                <a:latin typeface="Montserrat Medium"/>
                <a:ea typeface="Montserrat Medium"/>
                <a:cs typeface="Montserrat Medium"/>
                <a:sym typeface="Montserrat Medium"/>
              </a:defRPr>
            </a:pPr>
            <a:r>
              <a:rPr dirty="0"/>
              <a:t>Women experienced invasive questioning </a:t>
            </a:r>
            <a:r>
              <a:rPr dirty="0" smtClean="0"/>
              <a:t>about </a:t>
            </a:r>
            <a:r>
              <a:rPr dirty="0"/>
              <a:t>and touching of </a:t>
            </a:r>
            <a:r>
              <a:rPr dirty="0" smtClean="0"/>
              <a:t>genitals</a:t>
            </a:r>
            <a:endParaRPr dirty="0"/>
          </a:p>
        </p:txBody>
      </p:sp>
      <p:pic>
        <p:nvPicPr>
          <p:cNvPr id="329" name="eggplant.png" descr="eggplant.png"/>
          <p:cNvPicPr>
            <a:picLocks noChangeAspect="1"/>
          </p:cNvPicPr>
          <p:nvPr/>
        </p:nvPicPr>
        <p:blipFill>
          <a:blip r:embed="rId4">
            <a:extLst/>
          </a:blip>
          <a:stretch>
            <a:fillRect/>
          </a:stretch>
        </p:blipFill>
        <p:spPr>
          <a:xfrm rot="5400000">
            <a:off x="7343750" y="1194093"/>
            <a:ext cx="5980609" cy="446981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image9.png" descr="image9.png"/>
          <p:cNvPicPr>
            <a:picLocks/>
          </p:cNvPicPr>
          <p:nvPr/>
        </p:nvPicPr>
        <p:blipFill>
          <a:blip r:embed="rId3">
            <a:extLst/>
          </a:blip>
          <a:srcRect r="19379"/>
          <a:stretch>
            <a:fillRect/>
          </a:stretch>
        </p:blipFill>
        <p:spPr>
          <a:xfrm rot="10800000">
            <a:off x="-41474" y="-1"/>
            <a:ext cx="12274948" cy="6858001"/>
          </a:xfrm>
          <a:prstGeom prst="rect">
            <a:avLst/>
          </a:prstGeom>
          <a:ln w="12700">
            <a:miter lim="400000"/>
          </a:ln>
        </p:spPr>
      </p:pic>
      <p:sp>
        <p:nvSpPr>
          <p:cNvPr id="332" name="Title 1"/>
          <p:cNvSpPr txBox="1">
            <a:spLocks noGrp="1"/>
          </p:cNvSpPr>
          <p:nvPr>
            <p:ph type="title"/>
          </p:nvPr>
        </p:nvSpPr>
        <p:spPr>
          <a:xfrm>
            <a:off x="397933" y="276224"/>
            <a:ext cx="11396134" cy="1163044"/>
          </a:xfrm>
          <a:prstGeom prst="rect">
            <a:avLst/>
          </a:prstGeom>
        </p:spPr>
        <p:txBody>
          <a:bodyPr anchor="t">
            <a:normAutofit/>
          </a:bodyPr>
          <a:lstStyle/>
          <a:p>
            <a:pPr>
              <a:lnSpc>
                <a:spcPct val="110000"/>
              </a:lnSpc>
              <a:defRPr>
                <a:solidFill>
                  <a:srgbClr val="FFFFFF"/>
                </a:solidFill>
              </a:defRPr>
            </a:pPr>
            <a:r>
              <a:rPr dirty="0"/>
              <a:t>Perpetrators of sexual assault</a:t>
            </a:r>
          </a:p>
          <a:p>
            <a:pPr>
              <a:lnSpc>
                <a:spcPct val="110000"/>
              </a:lnSpc>
              <a:defRPr sz="2200" i="1" cap="none" spc="66">
                <a:solidFill>
                  <a:srgbClr val="FFFFFF"/>
                </a:solidFill>
                <a:latin typeface="Montserrat Bold"/>
                <a:ea typeface="Montserrat Bold"/>
                <a:cs typeface="Montserrat Bold"/>
                <a:sym typeface="Montserrat Bold"/>
              </a:defRPr>
            </a:pPr>
            <a:r>
              <a:rPr dirty="0"/>
              <a:t>CALD trans </a:t>
            </a:r>
            <a:r>
              <a:rPr dirty="0" smtClean="0"/>
              <a:t>women</a:t>
            </a:r>
            <a:r>
              <a:rPr lang="en-AU" dirty="0" smtClean="0"/>
              <a:t>—highest r</a:t>
            </a:r>
            <a:r>
              <a:rPr dirty="0" smtClean="0"/>
              <a:t>ate </a:t>
            </a:r>
            <a:r>
              <a:rPr dirty="0"/>
              <a:t>of sexual assault by a </a:t>
            </a:r>
            <a:r>
              <a:rPr dirty="0" smtClean="0"/>
              <a:t>stranger </a:t>
            </a:r>
            <a:endParaRPr dirty="0"/>
          </a:p>
        </p:txBody>
      </p:sp>
      <p:pic>
        <p:nvPicPr>
          <p:cNvPr id="333" name="Image" descr="Image"/>
          <p:cNvPicPr>
            <a:picLocks noChangeAspect="1"/>
          </p:cNvPicPr>
          <p:nvPr/>
        </p:nvPicPr>
        <p:blipFill>
          <a:blip r:embed="rId4">
            <a:extLst/>
          </a:blip>
          <a:stretch>
            <a:fillRect/>
          </a:stretch>
        </p:blipFill>
        <p:spPr>
          <a:xfrm>
            <a:off x="1229588" y="1454731"/>
            <a:ext cx="10036822" cy="4040468"/>
          </a:xfrm>
          <a:prstGeom prst="rect">
            <a:avLst/>
          </a:prstGeom>
          <a:ln w="12700">
            <a:miter lim="400000"/>
          </a:ln>
        </p:spPr>
      </p:pic>
      <p:sp>
        <p:nvSpPr>
          <p:cNvPr id="334" name="Rectangle 4"/>
          <p:cNvSpPr txBox="1"/>
          <p:nvPr/>
        </p:nvSpPr>
        <p:spPr>
          <a:xfrm>
            <a:off x="1820311" y="5461000"/>
            <a:ext cx="1266176" cy="281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spc="108">
                <a:solidFill>
                  <a:srgbClr val="FFFFFF"/>
                </a:solidFill>
                <a:latin typeface="Montserrat Bold"/>
                <a:ea typeface="Montserrat Bold"/>
                <a:cs typeface="Montserrat Bold"/>
                <a:sym typeface="Montserrat Bold"/>
              </a:defRPr>
            </a:lvl1pPr>
          </a:lstStyle>
          <a:p>
            <a:r>
              <a:t>STRANGER</a:t>
            </a:r>
          </a:p>
        </p:txBody>
      </p:sp>
      <p:sp>
        <p:nvSpPr>
          <p:cNvPr id="335" name="Rectangle 4"/>
          <p:cNvSpPr txBox="1"/>
          <p:nvPr/>
        </p:nvSpPr>
        <p:spPr>
          <a:xfrm>
            <a:off x="3426861" y="5461000"/>
            <a:ext cx="1266176"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spc="108">
                <a:solidFill>
                  <a:srgbClr val="FFFFFF"/>
                </a:solidFill>
                <a:latin typeface="Montserrat Bold"/>
                <a:ea typeface="Montserrat Bold"/>
                <a:cs typeface="Montserrat Bold"/>
                <a:sym typeface="Montserrat Bold"/>
              </a:defRPr>
            </a:lvl1pPr>
          </a:lstStyle>
          <a:p>
            <a:r>
              <a:t>CURRENT PARTNER</a:t>
            </a:r>
          </a:p>
        </p:txBody>
      </p:sp>
      <p:sp>
        <p:nvSpPr>
          <p:cNvPr id="336" name="Rectangle 4"/>
          <p:cNvSpPr txBox="1"/>
          <p:nvPr/>
        </p:nvSpPr>
        <p:spPr>
          <a:xfrm>
            <a:off x="5033411" y="5461000"/>
            <a:ext cx="1266176"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spc="108">
                <a:solidFill>
                  <a:srgbClr val="FFFFFF"/>
                </a:solidFill>
                <a:latin typeface="Montserrat Bold"/>
                <a:ea typeface="Montserrat Bold"/>
                <a:cs typeface="Montserrat Bold"/>
                <a:sym typeface="Montserrat Bold"/>
              </a:defRPr>
            </a:lvl1pPr>
          </a:lstStyle>
          <a:p>
            <a:r>
              <a:t>PREVIOUS PARTNER</a:t>
            </a:r>
          </a:p>
        </p:txBody>
      </p:sp>
      <p:sp>
        <p:nvSpPr>
          <p:cNvPr id="337" name="Rectangle 4"/>
          <p:cNvSpPr txBox="1"/>
          <p:nvPr/>
        </p:nvSpPr>
        <p:spPr>
          <a:xfrm>
            <a:off x="6639961" y="5461000"/>
            <a:ext cx="1374126" cy="662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spc="108">
                <a:solidFill>
                  <a:srgbClr val="FFFFFF"/>
                </a:solidFill>
                <a:latin typeface="Montserrat Bold"/>
                <a:ea typeface="Montserrat Bold"/>
                <a:cs typeface="Montserrat Bold"/>
                <a:sym typeface="Montserrat Bold"/>
              </a:defRPr>
            </a:lvl1pPr>
          </a:lstStyle>
          <a:p>
            <a:r>
              <a:t>BOY/GIRL-FRIEND OR DATE</a:t>
            </a:r>
          </a:p>
        </p:txBody>
      </p:sp>
      <p:sp>
        <p:nvSpPr>
          <p:cNvPr id="338" name="Rectangle 4"/>
          <p:cNvSpPr txBox="1"/>
          <p:nvPr/>
        </p:nvSpPr>
        <p:spPr>
          <a:xfrm>
            <a:off x="8189361" y="5461000"/>
            <a:ext cx="1374126" cy="662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spc="108">
                <a:solidFill>
                  <a:srgbClr val="FFFFFF"/>
                </a:solidFill>
                <a:latin typeface="Montserrat Bold"/>
                <a:ea typeface="Montserrat Bold"/>
                <a:cs typeface="Montserrat Bold"/>
                <a:sym typeface="Montserrat Bold"/>
              </a:defRPr>
            </a:lvl1pPr>
          </a:lstStyle>
          <a:p>
            <a:r>
              <a:t>EX BOY/GIRL-FRIEND OR DATE</a:t>
            </a:r>
          </a:p>
        </p:txBody>
      </p:sp>
      <p:sp>
        <p:nvSpPr>
          <p:cNvPr id="339" name="Rectangle 4"/>
          <p:cNvSpPr txBox="1"/>
          <p:nvPr/>
        </p:nvSpPr>
        <p:spPr>
          <a:xfrm>
            <a:off x="9738761" y="5461000"/>
            <a:ext cx="1569091"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spc="108">
                <a:solidFill>
                  <a:srgbClr val="FFFFFF"/>
                </a:solidFill>
                <a:latin typeface="Montserrat Bold"/>
                <a:ea typeface="Montserrat Bold"/>
                <a:cs typeface="Montserrat Bold"/>
                <a:sym typeface="Montserrat Bold"/>
              </a:defRPr>
            </a:lvl1pPr>
          </a:lstStyle>
          <a:p>
            <a:r>
              <a:t>OTHER KNOWN PERSON</a:t>
            </a:r>
          </a:p>
        </p:txBody>
      </p:sp>
      <p:sp>
        <p:nvSpPr>
          <p:cNvPr id="340" name="Rectangle 4"/>
          <p:cNvSpPr txBox="1"/>
          <p:nvPr/>
        </p:nvSpPr>
        <p:spPr>
          <a:xfrm>
            <a:off x="324251" y="3119120"/>
            <a:ext cx="610698"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300" spc="253">
                <a:solidFill>
                  <a:srgbClr val="FFFFFF"/>
                </a:solidFill>
                <a:latin typeface="Montserrat Bold"/>
                <a:ea typeface="Montserrat Bold"/>
                <a:cs typeface="Montserrat Bold"/>
                <a:sym typeface="Montserrat Bold"/>
              </a:defRPr>
            </a:lvl1pPr>
          </a:lstStyle>
          <a:p>
            <a:r>
              <a:t>%</a:t>
            </a:r>
          </a:p>
        </p:txBody>
      </p:sp>
      <p:sp>
        <p:nvSpPr>
          <p:cNvPr id="341" name="Square"/>
          <p:cNvSpPr/>
          <p:nvPr/>
        </p:nvSpPr>
        <p:spPr>
          <a:xfrm>
            <a:off x="2315633" y="6376470"/>
            <a:ext cx="242471" cy="242471"/>
          </a:xfrm>
          <a:prstGeom prst="rect">
            <a:avLst/>
          </a:prstGeom>
          <a:solidFill>
            <a:srgbClr val="C48576"/>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42" name="Square"/>
          <p:cNvSpPr/>
          <p:nvPr/>
        </p:nvSpPr>
        <p:spPr>
          <a:xfrm>
            <a:off x="4640876" y="6376470"/>
            <a:ext cx="242471" cy="242471"/>
          </a:xfrm>
          <a:prstGeom prst="rect">
            <a:avLst/>
          </a:prstGeom>
          <a:solidFill>
            <a:srgbClr val="F1C6B7"/>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43" name="Square"/>
          <p:cNvSpPr/>
          <p:nvPr/>
        </p:nvSpPr>
        <p:spPr>
          <a:xfrm>
            <a:off x="6966119" y="6376470"/>
            <a:ext cx="242471" cy="242471"/>
          </a:xfrm>
          <a:prstGeom prst="rect">
            <a:avLst/>
          </a:prstGeom>
          <a:solidFill>
            <a:srgbClr val="3A3D44"/>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44" name="Square"/>
          <p:cNvSpPr/>
          <p:nvPr/>
        </p:nvSpPr>
        <p:spPr>
          <a:xfrm>
            <a:off x="9291363" y="6376470"/>
            <a:ext cx="242470" cy="242471"/>
          </a:xfrm>
          <a:prstGeom prst="rect">
            <a:avLst/>
          </a:prstGeom>
          <a:solidFill>
            <a:srgbClr val="94AFB5"/>
          </a:solidFill>
          <a:ln w="12700">
            <a:miter lim="400000"/>
          </a:ln>
        </p:spPr>
        <p:txBody>
          <a:bodyPr lIns="45719" rIns="45719" anchor="ct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345" name="Rectangle 4"/>
          <p:cNvSpPr txBox="1"/>
          <p:nvPr/>
        </p:nvSpPr>
        <p:spPr>
          <a:xfrm>
            <a:off x="2725843" y="6274185"/>
            <a:ext cx="1465925"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100">
                <a:solidFill>
                  <a:srgbClr val="FFFFFF"/>
                </a:solidFill>
                <a:latin typeface="Montserrat Medium"/>
                <a:ea typeface="Montserrat Medium"/>
                <a:cs typeface="Montserrat Medium"/>
                <a:sym typeface="Montserrat Medium"/>
              </a:defRPr>
            </a:lvl1pPr>
          </a:lstStyle>
          <a:p>
            <a:r>
              <a:rPr dirty="0"/>
              <a:t>Trans </a:t>
            </a:r>
            <a:r>
              <a:rPr dirty="0" smtClean="0"/>
              <a:t>women</a:t>
            </a:r>
            <a:r>
              <a:rPr lang="en-AU" dirty="0" smtClean="0"/>
              <a:t>– CALD</a:t>
            </a:r>
            <a:endParaRPr dirty="0"/>
          </a:p>
        </p:txBody>
      </p:sp>
      <p:sp>
        <p:nvSpPr>
          <p:cNvPr id="346" name="Rectangle 4"/>
          <p:cNvSpPr txBox="1"/>
          <p:nvPr/>
        </p:nvSpPr>
        <p:spPr>
          <a:xfrm>
            <a:off x="5028776" y="6274185"/>
            <a:ext cx="1374127"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100">
                <a:solidFill>
                  <a:srgbClr val="FFFFFF"/>
                </a:solidFill>
                <a:latin typeface="Montserrat Medium"/>
                <a:ea typeface="Montserrat Medium"/>
                <a:cs typeface="Montserrat Medium"/>
                <a:sym typeface="Montserrat Medium"/>
              </a:defRPr>
            </a:lvl1pPr>
          </a:lstStyle>
          <a:p>
            <a:r>
              <a:rPr dirty="0"/>
              <a:t>Trans </a:t>
            </a:r>
            <a:r>
              <a:rPr dirty="0" smtClean="0"/>
              <a:t>women</a:t>
            </a:r>
            <a:r>
              <a:rPr lang="en-AU" dirty="0" smtClean="0"/>
              <a:t>– non-</a:t>
            </a:r>
            <a:r>
              <a:rPr dirty="0" smtClean="0"/>
              <a:t>CALD</a:t>
            </a:r>
            <a:endParaRPr dirty="0"/>
          </a:p>
        </p:txBody>
      </p:sp>
      <p:sp>
        <p:nvSpPr>
          <p:cNvPr id="347" name="Rectangle 4"/>
          <p:cNvSpPr txBox="1"/>
          <p:nvPr/>
        </p:nvSpPr>
        <p:spPr>
          <a:xfrm>
            <a:off x="7331710" y="6274185"/>
            <a:ext cx="986103"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100">
                <a:solidFill>
                  <a:srgbClr val="FFFFFF"/>
                </a:solidFill>
                <a:latin typeface="Montserrat Medium"/>
                <a:ea typeface="Montserrat Medium"/>
                <a:cs typeface="Montserrat Medium"/>
                <a:sym typeface="Montserrat Medium"/>
              </a:defRPr>
            </a:lvl1pPr>
          </a:lstStyle>
          <a:p>
            <a:r>
              <a:rPr dirty="0" smtClean="0"/>
              <a:t>Cisgender</a:t>
            </a:r>
            <a:r>
              <a:rPr lang="en-AU" dirty="0" smtClean="0"/>
              <a:t>– LBG</a:t>
            </a:r>
            <a:endParaRPr dirty="0"/>
          </a:p>
        </p:txBody>
      </p:sp>
      <p:sp>
        <p:nvSpPr>
          <p:cNvPr id="348" name="Rectangle 4"/>
          <p:cNvSpPr txBox="1"/>
          <p:nvPr/>
        </p:nvSpPr>
        <p:spPr>
          <a:xfrm>
            <a:off x="9634643" y="6282262"/>
            <a:ext cx="1374126"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100">
                <a:solidFill>
                  <a:srgbClr val="FFFFFF"/>
                </a:solidFill>
                <a:latin typeface="Montserrat Medium"/>
                <a:ea typeface="Montserrat Medium"/>
                <a:cs typeface="Montserrat Medium"/>
                <a:sym typeface="Montserrat Medium"/>
              </a:defRPr>
            </a:lvl1pPr>
          </a:lstStyle>
          <a:p>
            <a:r>
              <a:rPr dirty="0" smtClean="0"/>
              <a:t>Cisgender</a:t>
            </a:r>
            <a:r>
              <a:rPr lang="en-AU" dirty="0" smtClean="0"/>
              <a:t>– hetero</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Sitting on bed.png" descr="Sitting on bed.png"/>
          <p:cNvPicPr>
            <a:picLocks noChangeAspect="1"/>
          </p:cNvPicPr>
          <p:nvPr/>
        </p:nvPicPr>
        <p:blipFill>
          <a:blip r:embed="rId3">
            <a:extLst/>
          </a:blip>
          <a:stretch>
            <a:fillRect/>
          </a:stretch>
        </p:blipFill>
        <p:spPr>
          <a:xfrm>
            <a:off x="6072398" y="-694593"/>
            <a:ext cx="6169026" cy="8247186"/>
          </a:xfrm>
          <a:prstGeom prst="rect">
            <a:avLst/>
          </a:prstGeom>
          <a:ln w="12700">
            <a:miter lim="400000"/>
          </a:ln>
        </p:spPr>
      </p:pic>
      <p:pic>
        <p:nvPicPr>
          <p:cNvPr id="351" name="camilo-jimenez-IaZCYJHBYkM-unsplash (1).jpg" descr="camilo-jimenez-IaZCYJHBYkM-unsplash (1).jpg"/>
          <p:cNvPicPr>
            <a:picLocks noChangeAspect="1"/>
          </p:cNvPicPr>
          <p:nvPr/>
        </p:nvPicPr>
        <p:blipFill>
          <a:blip r:embed="rId4">
            <a:extLst/>
          </a:blip>
          <a:srcRect t="15613"/>
          <a:stretch>
            <a:fillRect/>
          </a:stretch>
        </p:blipFill>
        <p:spPr>
          <a:xfrm>
            <a:off x="6072398" y="0"/>
            <a:ext cx="6169100" cy="3470590"/>
          </a:xfrm>
          <a:prstGeom prst="rect">
            <a:avLst/>
          </a:prstGeom>
          <a:ln w="12700">
            <a:miter lim="400000"/>
          </a:ln>
        </p:spPr>
      </p:pic>
      <p:pic>
        <p:nvPicPr>
          <p:cNvPr id="352" name="image9.png" descr="image9.png"/>
          <p:cNvPicPr>
            <a:picLocks/>
          </p:cNvPicPr>
          <p:nvPr/>
        </p:nvPicPr>
        <p:blipFill>
          <a:blip r:embed="rId5">
            <a:extLst/>
          </a:blip>
          <a:stretch>
            <a:fillRect/>
          </a:stretch>
        </p:blipFill>
        <p:spPr>
          <a:xfrm rot="10800000">
            <a:off x="0" y="0"/>
            <a:ext cx="6069612" cy="3470672"/>
          </a:xfrm>
          <a:prstGeom prst="rect">
            <a:avLst/>
          </a:prstGeom>
          <a:ln w="12700">
            <a:miter lim="400000"/>
          </a:ln>
        </p:spPr>
      </p:pic>
      <p:sp>
        <p:nvSpPr>
          <p:cNvPr id="353" name="Rectangle 13"/>
          <p:cNvSpPr txBox="1"/>
          <p:nvPr/>
        </p:nvSpPr>
        <p:spPr>
          <a:xfrm>
            <a:off x="644965" y="4273322"/>
            <a:ext cx="4779682" cy="16183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Constant fear of further sexual </a:t>
            </a:r>
            <a:r>
              <a:rPr dirty="0" smtClean="0"/>
              <a:t>violence</a:t>
            </a:r>
            <a:endParaRPr dirty="0"/>
          </a:p>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Negative psychological consequences: anxiety, depression, suicidal thoughts, self-blame, </a:t>
            </a:r>
            <a:r>
              <a:rPr dirty="0" err="1"/>
              <a:t>normalisation</a:t>
            </a:r>
            <a:r>
              <a:rPr dirty="0"/>
              <a:t> of sexual violence and vicarious </a:t>
            </a:r>
            <a:r>
              <a:rPr dirty="0" smtClean="0"/>
              <a:t>trauma  </a:t>
            </a:r>
            <a:endParaRPr dirty="0"/>
          </a:p>
        </p:txBody>
      </p:sp>
      <p:sp>
        <p:nvSpPr>
          <p:cNvPr id="354" name="Title 1"/>
          <p:cNvSpPr txBox="1">
            <a:spLocks noGrp="1"/>
          </p:cNvSpPr>
          <p:nvPr>
            <p:ph type="title"/>
          </p:nvPr>
        </p:nvSpPr>
        <p:spPr>
          <a:xfrm>
            <a:off x="722479" y="984922"/>
            <a:ext cx="4624653" cy="1093772"/>
          </a:xfrm>
          <a:prstGeom prst="rect">
            <a:avLst/>
          </a:prstGeom>
        </p:spPr>
        <p:txBody>
          <a:bodyPr anchor="t"/>
          <a:lstStyle/>
          <a:p>
            <a:pPr>
              <a:defRPr>
                <a:solidFill>
                  <a:srgbClr val="FFFFFF"/>
                </a:solidFill>
              </a:defRPr>
            </a:pPr>
            <a:r>
              <a:t>Impacts of </a:t>
            </a:r>
            <a:br/>
            <a:r>
              <a:t>sexual violence </a:t>
            </a:r>
          </a:p>
        </p:txBody>
      </p:sp>
      <p:sp>
        <p:nvSpPr>
          <p:cNvPr id="355" name="Fear and distress"/>
          <p:cNvSpPr txBox="1"/>
          <p:nvPr/>
        </p:nvSpPr>
        <p:spPr>
          <a:xfrm>
            <a:off x="617322" y="3802432"/>
            <a:ext cx="3615916" cy="510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2700" i="1" spc="135">
                <a:solidFill>
                  <a:srgbClr val="C7C6C8"/>
                </a:solidFill>
                <a:latin typeface="Montserrat Bold"/>
                <a:ea typeface="Montserrat Bold"/>
                <a:cs typeface="Montserrat Bold"/>
                <a:sym typeface="Montserrat Bold"/>
              </a:defRPr>
            </a:lvl1pPr>
          </a:lstStyle>
          <a:p>
            <a:r>
              <a:t>Fear and distress</a:t>
            </a:r>
          </a:p>
        </p:txBody>
      </p:sp>
      <p:sp>
        <p:nvSpPr>
          <p:cNvPr id="356" name="Hypervigilance  and self-isolation"/>
          <p:cNvSpPr txBox="1"/>
          <p:nvPr/>
        </p:nvSpPr>
        <p:spPr>
          <a:xfrm>
            <a:off x="6515888" y="1429356"/>
            <a:ext cx="5078847" cy="8877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2700" i="1" spc="135">
                <a:solidFill>
                  <a:srgbClr val="FFFFFF"/>
                </a:solidFill>
                <a:latin typeface="Montserrat Bold"/>
                <a:ea typeface="Montserrat Bold"/>
                <a:cs typeface="Montserrat Bold"/>
                <a:sym typeface="Montserrat Bold"/>
              </a:defRPr>
            </a:pPr>
            <a:r>
              <a:t>Hypervigilance </a:t>
            </a:r>
            <a:br/>
            <a:r>
              <a:t>and self-isolation</a:t>
            </a:r>
          </a:p>
        </p:txBody>
      </p:sp>
      <p:sp>
        <p:nvSpPr>
          <p:cNvPr id="357" name="I have learnt to move around the world as a minority person and now as a woman, keeping myself small and quiet and so on, that’s the way I avoid [sexual violence] as much as possible.…"/>
          <p:cNvSpPr txBox="1"/>
          <p:nvPr/>
        </p:nvSpPr>
        <p:spPr>
          <a:xfrm>
            <a:off x="6570844" y="2396490"/>
            <a:ext cx="5172209" cy="904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200">
                <a:solidFill>
                  <a:srgbClr val="FFFFFF"/>
                </a:solidFill>
                <a:latin typeface="Montserrat SemiBold"/>
                <a:ea typeface="Montserrat SemiBold"/>
                <a:cs typeface="Montserrat SemiBold"/>
                <a:sym typeface="Montserrat SemiBold"/>
              </a:defRPr>
            </a:pPr>
            <a:r>
              <a:t>I have learnt to move around the world as a minority person and now as a woman, keeping myself small and quiet and so on, that’s the way I avoid [sexual violence] as much as possible.</a:t>
            </a:r>
          </a:p>
          <a:p>
            <a:pPr>
              <a:spcBef>
                <a:spcPts val="400"/>
              </a:spcBef>
              <a:defRPr sz="1200">
                <a:solidFill>
                  <a:srgbClr val="FFFFFF"/>
                </a:solidFill>
                <a:latin typeface="Montserrat SemiBold"/>
                <a:ea typeface="Montserrat SemiBold"/>
                <a:cs typeface="Montserrat SemiBold"/>
                <a:sym typeface="Montserrat SemiBold"/>
              </a:defRPr>
            </a:pPr>
            <a:r>
              <a:t>Elizabeth</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Picture 3" descr="Picture 3"/>
          <p:cNvPicPr>
            <a:picLocks/>
          </p:cNvPicPr>
          <p:nvPr/>
        </p:nvPicPr>
        <p:blipFill>
          <a:blip r:embed="rId3">
            <a:extLst/>
          </a:blip>
          <a:stretch>
            <a:fillRect/>
          </a:stretch>
        </p:blipFill>
        <p:spPr>
          <a:xfrm rot="5400000" flipH="1">
            <a:off x="401943" y="-1349875"/>
            <a:ext cx="7733418" cy="9623433"/>
          </a:xfrm>
          <a:prstGeom prst="rect">
            <a:avLst/>
          </a:prstGeom>
          <a:ln w="12700">
            <a:miter lim="400000"/>
          </a:ln>
        </p:spPr>
      </p:pic>
      <p:sp>
        <p:nvSpPr>
          <p:cNvPr id="360" name="Even though I look hella different, I can still pose the same way as you, I can still act same way as you, I can still talk the same way as you, I'm still human. We exist, we deserve attention, we deserve to be recognised and we deserve to be appreciated, as part of the human species, part of our cultural, our humanity, our sexuality…"/>
          <p:cNvSpPr txBox="1"/>
          <p:nvPr/>
        </p:nvSpPr>
        <p:spPr>
          <a:xfrm>
            <a:off x="1017347" y="4720590"/>
            <a:ext cx="6084674" cy="182101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1600">
                <a:solidFill>
                  <a:srgbClr val="5D6880"/>
                </a:solidFill>
                <a:latin typeface="Montserrat Medium"/>
                <a:ea typeface="Montserrat Medium"/>
                <a:cs typeface="Montserrat Medium"/>
                <a:sym typeface="Montserrat Medium"/>
              </a:defRPr>
            </a:pPr>
            <a:r>
              <a:rPr dirty="0"/>
              <a:t>Even though I look </a:t>
            </a:r>
            <a:r>
              <a:rPr dirty="0" err="1"/>
              <a:t>hella</a:t>
            </a:r>
            <a:r>
              <a:rPr dirty="0"/>
              <a:t> different, I can still pose the same way as you, I can still act same way as you, I can still talk the same way as you, I'm still human. </a:t>
            </a:r>
            <a:r>
              <a:rPr dirty="0">
                <a:latin typeface="Montserrat ExtraBold"/>
                <a:ea typeface="Montserrat ExtraBold"/>
                <a:cs typeface="Montserrat ExtraBold"/>
                <a:sym typeface="Montserrat ExtraBold"/>
              </a:rPr>
              <a:t>We exist, we deserve attention, we deserve to be </a:t>
            </a:r>
            <a:r>
              <a:rPr dirty="0" err="1">
                <a:latin typeface="Montserrat ExtraBold"/>
                <a:ea typeface="Montserrat ExtraBold"/>
                <a:cs typeface="Montserrat ExtraBold"/>
                <a:sym typeface="Montserrat ExtraBold"/>
              </a:rPr>
              <a:t>recognised</a:t>
            </a:r>
            <a:r>
              <a:rPr dirty="0">
                <a:latin typeface="Montserrat ExtraBold"/>
                <a:ea typeface="Montserrat ExtraBold"/>
                <a:cs typeface="Montserrat ExtraBold"/>
                <a:sym typeface="Montserrat ExtraBold"/>
              </a:rPr>
              <a:t> and we deserve to be appreciated,</a:t>
            </a:r>
            <a:r>
              <a:rPr dirty="0"/>
              <a:t> as part of the human species, part of our cultural, our humanity, our </a:t>
            </a:r>
            <a:r>
              <a:rPr dirty="0" smtClean="0"/>
              <a:t>sexuality</a:t>
            </a:r>
            <a:r>
              <a:rPr lang="en-AU" dirty="0" smtClean="0"/>
              <a:t>.</a:t>
            </a:r>
            <a:endParaRPr dirty="0"/>
          </a:p>
          <a:p>
            <a:pPr algn="r">
              <a:spcBef>
                <a:spcPts val="400"/>
              </a:spcBef>
              <a:defRPr sz="1300">
                <a:solidFill>
                  <a:srgbClr val="5D6880"/>
                </a:solidFill>
                <a:latin typeface="Montserrat Medium"/>
                <a:ea typeface="Montserrat Medium"/>
                <a:cs typeface="Montserrat Medium"/>
                <a:sym typeface="Montserrat Medium"/>
              </a:defRPr>
            </a:pPr>
            <a:r>
              <a:rPr dirty="0"/>
              <a:t>Sam</a:t>
            </a:r>
          </a:p>
        </p:txBody>
      </p:sp>
      <p:sp>
        <p:nvSpPr>
          <p:cNvPr id="361" name="Title 1"/>
          <p:cNvSpPr txBox="1"/>
          <p:nvPr/>
        </p:nvSpPr>
        <p:spPr>
          <a:xfrm>
            <a:off x="481922" y="554945"/>
            <a:ext cx="6403992" cy="99999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defRPr sz="2700" i="1" spc="135">
                <a:solidFill>
                  <a:srgbClr val="FFFFFF"/>
                </a:solidFill>
                <a:latin typeface="Montserrat Bold"/>
                <a:ea typeface="Montserrat Bold"/>
                <a:cs typeface="Montserrat Bold"/>
                <a:sym typeface="Montserrat Bold"/>
              </a:defRPr>
            </a:lvl1pPr>
          </a:lstStyle>
          <a:p>
            <a:r>
              <a:t>Behavioural responses to sexual violence </a:t>
            </a:r>
          </a:p>
        </p:txBody>
      </p:sp>
      <p:sp>
        <p:nvSpPr>
          <p:cNvPr id="362" name="Resilience  |  Pride  |  Freedom"/>
          <p:cNvSpPr txBox="1"/>
          <p:nvPr/>
        </p:nvSpPr>
        <p:spPr>
          <a:xfrm>
            <a:off x="455595" y="1518256"/>
            <a:ext cx="5078847"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10000"/>
              </a:lnSpc>
              <a:spcBef>
                <a:spcPts val="800"/>
              </a:spcBef>
              <a:defRPr sz="2000" spc="19">
                <a:solidFill>
                  <a:srgbClr val="FFFFFF"/>
                </a:solidFill>
                <a:latin typeface="Montserrat Light"/>
                <a:ea typeface="Montserrat Light"/>
                <a:cs typeface="Montserrat Light"/>
                <a:sym typeface="Montserrat Light"/>
              </a:defRPr>
            </a:lvl1pPr>
          </a:lstStyle>
          <a:p>
            <a:r>
              <a:t>Resilience  |  Pride  |  Freedom</a:t>
            </a:r>
          </a:p>
        </p:txBody>
      </p:sp>
      <p:sp>
        <p:nvSpPr>
          <p:cNvPr id="363" name="Labelling and reporting sexual violence, rejecting self-blame, talking about experiences of violence and prioritising self-healing."/>
          <p:cNvSpPr txBox="1"/>
          <p:nvPr/>
        </p:nvSpPr>
        <p:spPr>
          <a:xfrm>
            <a:off x="443822" y="2031474"/>
            <a:ext cx="6198461" cy="93871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2200"/>
              </a:lnSpc>
              <a:defRPr sz="1700">
                <a:solidFill>
                  <a:srgbClr val="4C575B"/>
                </a:solidFill>
                <a:latin typeface="Montserrat Medium"/>
                <a:ea typeface="Montserrat Medium"/>
                <a:cs typeface="Montserrat Medium"/>
                <a:sym typeface="Montserrat Medium"/>
              </a:defRPr>
            </a:lvl1pPr>
          </a:lstStyle>
          <a:p>
            <a:r>
              <a:rPr dirty="0"/>
              <a:t>Labelling and reporting sexual violence, rejecting self-blame, talking about experiences of violence and </a:t>
            </a:r>
            <a:r>
              <a:rPr dirty="0" err="1"/>
              <a:t>prioritising</a:t>
            </a:r>
            <a:r>
              <a:rPr dirty="0"/>
              <a:t> </a:t>
            </a:r>
            <a:r>
              <a:rPr dirty="0" smtClean="0"/>
              <a:t>self-healing </a:t>
            </a:r>
            <a:endParaRPr dirty="0"/>
          </a:p>
        </p:txBody>
      </p:sp>
      <p:pic>
        <p:nvPicPr>
          <p:cNvPr id="364" name="Sam.jpg" descr="Sam.jpg"/>
          <p:cNvPicPr>
            <a:picLocks noChangeAspect="1"/>
          </p:cNvPicPr>
          <p:nvPr/>
        </p:nvPicPr>
        <p:blipFill>
          <a:blip r:embed="rId4">
            <a:extLst/>
          </a:blip>
          <a:stretch>
            <a:fillRect/>
          </a:stretch>
        </p:blipFill>
        <p:spPr>
          <a:xfrm>
            <a:off x="7421760" y="311150"/>
            <a:ext cx="4292601" cy="62357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icture 3" descr="Picture 3"/>
          <p:cNvPicPr>
            <a:picLocks/>
          </p:cNvPicPr>
          <p:nvPr/>
        </p:nvPicPr>
        <p:blipFill>
          <a:blip r:embed="rId3">
            <a:extLst/>
          </a:blip>
          <a:stretch>
            <a:fillRect/>
          </a:stretch>
        </p:blipFill>
        <p:spPr>
          <a:xfrm rot="5400000" flipH="1">
            <a:off x="1350939" y="2074927"/>
            <a:ext cx="3423195" cy="6201915"/>
          </a:xfrm>
          <a:prstGeom prst="rect">
            <a:avLst/>
          </a:prstGeom>
          <a:ln w="12700">
            <a:miter lim="400000"/>
          </a:ln>
        </p:spPr>
      </p:pic>
      <p:pic>
        <p:nvPicPr>
          <p:cNvPr id="367" name="Content Placeholder 4" descr="Content Placeholder 4"/>
          <p:cNvPicPr>
            <a:picLocks/>
          </p:cNvPicPr>
          <p:nvPr/>
        </p:nvPicPr>
        <p:blipFill>
          <a:blip r:embed="rId4">
            <a:extLst/>
          </a:blip>
          <a:stretch>
            <a:fillRect/>
          </a:stretch>
        </p:blipFill>
        <p:spPr>
          <a:xfrm rot="10800000">
            <a:off x="6096000" y="0"/>
            <a:ext cx="6178451" cy="6858001"/>
          </a:xfrm>
          <a:prstGeom prst="rect">
            <a:avLst/>
          </a:prstGeom>
          <a:ln w="12700">
            <a:miter lim="400000"/>
          </a:ln>
        </p:spPr>
      </p:pic>
      <p:sp>
        <p:nvSpPr>
          <p:cNvPr id="368" name="Support is central to resilience"/>
          <p:cNvSpPr txBox="1"/>
          <p:nvPr/>
        </p:nvSpPr>
        <p:spPr>
          <a:xfrm>
            <a:off x="393686" y="536363"/>
            <a:ext cx="5217683" cy="98425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000" cap="all" spc="150">
                <a:solidFill>
                  <a:srgbClr val="262C37"/>
                </a:solidFill>
                <a:latin typeface="Montserrat ExtraBold"/>
                <a:ea typeface="Montserrat ExtraBold"/>
                <a:cs typeface="Montserrat ExtraBold"/>
                <a:sym typeface="Montserrat ExtraBold"/>
              </a:defRPr>
            </a:lvl1pPr>
          </a:lstStyle>
          <a:p>
            <a:r>
              <a:t>Support is central to resilience</a:t>
            </a:r>
          </a:p>
        </p:txBody>
      </p:sp>
      <p:sp>
        <p:nvSpPr>
          <p:cNvPr id="369" name="Support sought from friends, family, and the transgender community, GPs, clinic nurses, psychologists facilitated coping and resilience."/>
          <p:cNvSpPr txBox="1"/>
          <p:nvPr/>
        </p:nvSpPr>
        <p:spPr>
          <a:xfrm>
            <a:off x="429769" y="1719579"/>
            <a:ext cx="4960735" cy="117570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10000"/>
              </a:lnSpc>
              <a:defRPr sz="1600">
                <a:latin typeface="Montserrat Medium"/>
                <a:ea typeface="Montserrat Medium"/>
                <a:cs typeface="Montserrat Medium"/>
                <a:sym typeface="Montserrat Medium"/>
              </a:defRPr>
            </a:lvl1pPr>
          </a:lstStyle>
          <a:p>
            <a:r>
              <a:rPr dirty="0"/>
              <a:t>Support sought from friends, family, </a:t>
            </a:r>
            <a:r>
              <a:rPr dirty="0" smtClean="0"/>
              <a:t>the </a:t>
            </a:r>
            <a:r>
              <a:rPr dirty="0"/>
              <a:t>transgender community, GPs, clinic nurses</a:t>
            </a:r>
            <a:r>
              <a:rPr dirty="0" smtClean="0"/>
              <a:t>,</a:t>
            </a:r>
            <a:r>
              <a:rPr lang="en-AU" dirty="0" smtClean="0"/>
              <a:t> and</a:t>
            </a:r>
            <a:r>
              <a:rPr dirty="0" smtClean="0"/>
              <a:t> </a:t>
            </a:r>
            <a:r>
              <a:rPr dirty="0"/>
              <a:t>psychologists facilitated coping and </a:t>
            </a:r>
            <a:r>
              <a:rPr dirty="0" smtClean="0"/>
              <a:t>resilience </a:t>
            </a:r>
            <a:endParaRPr dirty="0"/>
          </a:p>
        </p:txBody>
      </p:sp>
      <p:sp>
        <p:nvSpPr>
          <p:cNvPr id="370" name="My father decides to commit his beautiful patriarchal faux-pas and says to me ‘So now, Lin, what do you think you could have done better so that this wouldn’t have occurred?’…"/>
          <p:cNvSpPr txBox="1"/>
          <p:nvPr/>
        </p:nvSpPr>
        <p:spPr>
          <a:xfrm>
            <a:off x="513704" y="4397786"/>
            <a:ext cx="5097665" cy="121879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20000"/>
              </a:lnSpc>
              <a:defRPr sz="1600">
                <a:solidFill>
                  <a:srgbClr val="3E4655"/>
                </a:solidFill>
                <a:latin typeface="Montserrat Medium"/>
                <a:ea typeface="Montserrat Medium"/>
                <a:cs typeface="Montserrat Medium"/>
                <a:sym typeface="Montserrat Medium"/>
              </a:defRPr>
            </a:pPr>
            <a:r>
              <a:rPr lang="en-AU" sz="1600" dirty="0">
                <a:sym typeface="Montserrat Medium"/>
              </a:rPr>
              <a:t>H</a:t>
            </a:r>
            <a:r>
              <a:rPr lang="en-AU" sz="1600" dirty="0" smtClean="0">
                <a:sym typeface="Montserrat Medium"/>
              </a:rPr>
              <a:t>aving a </a:t>
            </a:r>
            <a:r>
              <a:rPr lang="en-AU" sz="1600" dirty="0">
                <a:sym typeface="Montserrat Medium"/>
              </a:rPr>
              <a:t>whole army of trans girls behind </a:t>
            </a:r>
            <a:r>
              <a:rPr lang="en-AU" sz="1600" dirty="0" smtClean="0">
                <a:sym typeface="Montserrat Medium"/>
              </a:rPr>
              <a:t>you, who have had a </a:t>
            </a:r>
            <a:r>
              <a:rPr lang="en-AU" sz="1600" dirty="0">
                <a:sym typeface="Montserrat Medium"/>
              </a:rPr>
              <a:t>similar journey as </a:t>
            </a:r>
            <a:r>
              <a:rPr lang="en-AU" sz="1600" dirty="0" smtClean="0">
                <a:sym typeface="Montserrat Medium"/>
              </a:rPr>
              <a:t>you…makes </a:t>
            </a:r>
            <a:r>
              <a:rPr lang="en-AU" sz="1600" dirty="0">
                <a:sym typeface="Montserrat Medium"/>
              </a:rPr>
              <a:t>it easy for you to </a:t>
            </a:r>
            <a:r>
              <a:rPr lang="en-AU" sz="1600" dirty="0" smtClean="0">
                <a:sym typeface="Montserrat Medium"/>
              </a:rPr>
              <a:t>vent</a:t>
            </a:r>
            <a:endParaRPr lang="en-AU" sz="1600" dirty="0">
              <a:sym typeface="Montserrat Medium"/>
            </a:endParaRPr>
          </a:p>
          <a:p>
            <a:pPr>
              <a:lnSpc>
                <a:spcPct val="120000"/>
              </a:lnSpc>
              <a:defRPr sz="1600">
                <a:solidFill>
                  <a:srgbClr val="3E4655"/>
                </a:solidFill>
                <a:latin typeface="Montserrat Medium"/>
                <a:ea typeface="Montserrat Medium"/>
                <a:cs typeface="Montserrat Medium"/>
                <a:sym typeface="Montserrat Medium"/>
              </a:defRPr>
            </a:pPr>
            <a:r>
              <a:rPr lang="en-AU" sz="1300" dirty="0" smtClean="0">
                <a:sym typeface="Montserrat Medium"/>
              </a:rPr>
              <a:t>Gabriella</a:t>
            </a:r>
            <a:endParaRPr sz="1300" dirty="0"/>
          </a:p>
        </p:txBody>
      </p:sp>
      <p:sp>
        <p:nvSpPr>
          <p:cNvPr id="371" name="Title 1"/>
          <p:cNvSpPr txBox="1">
            <a:spLocks noGrp="1"/>
          </p:cNvSpPr>
          <p:nvPr>
            <p:ph type="title"/>
          </p:nvPr>
        </p:nvSpPr>
        <p:spPr>
          <a:xfrm>
            <a:off x="6576384" y="693660"/>
            <a:ext cx="5217683" cy="984251"/>
          </a:xfrm>
          <a:prstGeom prst="rect">
            <a:avLst/>
          </a:prstGeom>
        </p:spPr>
        <p:txBody>
          <a:bodyPr anchor="t"/>
          <a:lstStyle>
            <a:lvl1pPr algn="ctr">
              <a:lnSpc>
                <a:spcPct val="110000"/>
              </a:lnSpc>
              <a:defRPr sz="2200" i="1" cap="none" spc="66">
                <a:solidFill>
                  <a:srgbClr val="FFFFFF"/>
                </a:solidFill>
                <a:latin typeface="Montserrat Bold"/>
                <a:ea typeface="Montserrat Bold"/>
                <a:cs typeface="Montserrat Bold"/>
                <a:sym typeface="Montserrat Bold"/>
              </a:defRPr>
            </a:lvl1pPr>
          </a:lstStyle>
          <a:p>
            <a:r>
              <a:t>Self-support is the primary mode of coping for all women</a:t>
            </a:r>
          </a:p>
        </p:txBody>
      </p:sp>
      <p:pic>
        <p:nvPicPr>
          <p:cNvPr id="372" name="Image" descr="Image"/>
          <p:cNvPicPr>
            <a:picLocks/>
          </p:cNvPicPr>
          <p:nvPr/>
        </p:nvPicPr>
        <p:blipFill>
          <a:blip r:embed="rId5">
            <a:extLst/>
          </a:blip>
          <a:stretch>
            <a:fillRect/>
          </a:stretch>
        </p:blipFill>
        <p:spPr>
          <a:xfrm>
            <a:off x="6710044" y="2113344"/>
            <a:ext cx="4950363" cy="3207051"/>
          </a:xfrm>
          <a:prstGeom prst="rect">
            <a:avLst/>
          </a:prstGeom>
          <a:ln w="12700">
            <a:miter lim="400000"/>
          </a:ln>
        </p:spPr>
      </p:pic>
      <p:sp>
        <p:nvSpPr>
          <p:cNvPr id="373" name="TextBox 8"/>
          <p:cNvSpPr txBox="1"/>
          <p:nvPr/>
        </p:nvSpPr>
        <p:spPr>
          <a:xfrm>
            <a:off x="6694281" y="1801888"/>
            <a:ext cx="3120853"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a:solidFill>
                  <a:srgbClr val="FFFFFF"/>
                </a:solidFill>
                <a:latin typeface="Montserrat Medium"/>
                <a:ea typeface="Montserrat Medium"/>
                <a:cs typeface="Montserrat Medium"/>
                <a:sym typeface="Montserrat Medium"/>
              </a:defRPr>
            </a:lvl1pPr>
          </a:lstStyle>
          <a:p>
            <a:r>
              <a:rPr dirty="0"/>
              <a:t>Trans </a:t>
            </a:r>
            <a:r>
              <a:rPr dirty="0" smtClean="0"/>
              <a:t>women</a:t>
            </a:r>
            <a:r>
              <a:rPr lang="en-AU" dirty="0" smtClean="0"/>
              <a:t>–CALD</a:t>
            </a:r>
            <a:endParaRPr dirty="0"/>
          </a:p>
        </p:txBody>
      </p:sp>
      <p:sp>
        <p:nvSpPr>
          <p:cNvPr id="374" name="TextBox 8"/>
          <p:cNvSpPr txBox="1"/>
          <p:nvPr/>
        </p:nvSpPr>
        <p:spPr>
          <a:xfrm>
            <a:off x="6694281" y="2796722"/>
            <a:ext cx="4494289"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a:solidFill>
                  <a:srgbClr val="FFFFFF"/>
                </a:solidFill>
                <a:latin typeface="Montserrat Medium"/>
                <a:ea typeface="Montserrat Medium"/>
                <a:cs typeface="Montserrat Medium"/>
                <a:sym typeface="Montserrat Medium"/>
              </a:defRPr>
            </a:lvl1pPr>
          </a:lstStyle>
          <a:p>
            <a:r>
              <a:rPr dirty="0"/>
              <a:t>Trans </a:t>
            </a:r>
            <a:r>
              <a:rPr dirty="0" smtClean="0"/>
              <a:t>women</a:t>
            </a:r>
            <a:r>
              <a:rPr lang="en-AU" dirty="0" smtClean="0"/>
              <a:t>–non-</a:t>
            </a:r>
            <a:r>
              <a:rPr dirty="0" smtClean="0"/>
              <a:t>CALD</a:t>
            </a:r>
            <a:endParaRPr dirty="0"/>
          </a:p>
        </p:txBody>
      </p:sp>
      <p:sp>
        <p:nvSpPr>
          <p:cNvPr id="375" name="TextBox 8"/>
          <p:cNvSpPr txBox="1"/>
          <p:nvPr/>
        </p:nvSpPr>
        <p:spPr>
          <a:xfrm>
            <a:off x="6706981" y="3766155"/>
            <a:ext cx="4494289"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a:solidFill>
                  <a:srgbClr val="FFFFFF"/>
                </a:solidFill>
                <a:latin typeface="Montserrat Medium"/>
                <a:ea typeface="Montserrat Medium"/>
                <a:cs typeface="Montserrat Medium"/>
                <a:sym typeface="Montserrat Medium"/>
              </a:defRPr>
            </a:lvl1pPr>
          </a:lstStyle>
          <a:p>
            <a:r>
              <a:rPr dirty="0" smtClean="0"/>
              <a:t>Cisgender</a:t>
            </a:r>
            <a:r>
              <a:rPr lang="en-AU" dirty="0" smtClean="0"/>
              <a:t>–LBQ</a:t>
            </a:r>
            <a:endParaRPr dirty="0"/>
          </a:p>
        </p:txBody>
      </p:sp>
      <p:sp>
        <p:nvSpPr>
          <p:cNvPr id="376" name="TextBox 8"/>
          <p:cNvSpPr txBox="1"/>
          <p:nvPr/>
        </p:nvSpPr>
        <p:spPr>
          <a:xfrm>
            <a:off x="6706981" y="4756755"/>
            <a:ext cx="4494289"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300">
                <a:solidFill>
                  <a:srgbClr val="FFFFFF"/>
                </a:solidFill>
                <a:latin typeface="Montserrat Medium"/>
                <a:ea typeface="Montserrat Medium"/>
                <a:cs typeface="Montserrat Medium"/>
                <a:sym typeface="Montserrat Medium"/>
              </a:defRPr>
            </a:lvl1pPr>
          </a:lstStyle>
          <a:p>
            <a:r>
              <a:rPr dirty="0" smtClean="0"/>
              <a:t>Cisgender</a:t>
            </a:r>
            <a:r>
              <a:rPr lang="en-AU" dirty="0" smtClean="0"/>
              <a:t>–hetero</a:t>
            </a:r>
            <a:endParaRPr dirty="0"/>
          </a:p>
        </p:txBody>
      </p:sp>
      <p:sp>
        <p:nvSpPr>
          <p:cNvPr id="377" name="Rectangle 4"/>
          <p:cNvSpPr txBox="1"/>
          <p:nvPr/>
        </p:nvSpPr>
        <p:spPr>
          <a:xfrm>
            <a:off x="6693789" y="2104540"/>
            <a:ext cx="3474063"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70% </a:t>
            </a:r>
            <a:r>
              <a:rPr>
                <a:latin typeface="Montserrat Regular"/>
                <a:ea typeface="Montserrat Regular"/>
                <a:cs typeface="Montserrat Regular"/>
                <a:sym typeface="Montserrat Regular"/>
              </a:rPr>
              <a:t>myself (self-support)</a:t>
            </a:r>
          </a:p>
        </p:txBody>
      </p:sp>
      <p:sp>
        <p:nvSpPr>
          <p:cNvPr id="378" name="Rectangle 4"/>
          <p:cNvSpPr txBox="1"/>
          <p:nvPr/>
        </p:nvSpPr>
        <p:spPr>
          <a:xfrm>
            <a:off x="6693789" y="3082713"/>
            <a:ext cx="2751817"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55% </a:t>
            </a:r>
            <a:r>
              <a:rPr>
                <a:latin typeface="Montserrat Regular"/>
                <a:ea typeface="Montserrat Regular"/>
                <a:cs typeface="Montserrat Regular"/>
                <a:sym typeface="Montserrat Regular"/>
              </a:rPr>
              <a:t>myself (self-support)</a:t>
            </a:r>
          </a:p>
        </p:txBody>
      </p:sp>
      <p:sp>
        <p:nvSpPr>
          <p:cNvPr id="379" name="Rectangle 4"/>
          <p:cNvSpPr txBox="1"/>
          <p:nvPr/>
        </p:nvSpPr>
        <p:spPr>
          <a:xfrm>
            <a:off x="6693789" y="4081962"/>
            <a:ext cx="3474064"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70% </a:t>
            </a:r>
            <a:r>
              <a:rPr>
                <a:latin typeface="Montserrat Regular"/>
                <a:ea typeface="Montserrat Regular"/>
                <a:cs typeface="Montserrat Regular"/>
                <a:sym typeface="Montserrat Regular"/>
              </a:rPr>
              <a:t>myself (self-support)</a:t>
            </a:r>
          </a:p>
        </p:txBody>
      </p:sp>
      <p:sp>
        <p:nvSpPr>
          <p:cNvPr id="380" name="Rectangle 4"/>
          <p:cNvSpPr txBox="1"/>
          <p:nvPr/>
        </p:nvSpPr>
        <p:spPr>
          <a:xfrm>
            <a:off x="6706489" y="5064459"/>
            <a:ext cx="3223834"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65% </a:t>
            </a:r>
            <a:r>
              <a:rPr>
                <a:latin typeface="Montserrat Regular"/>
                <a:ea typeface="Montserrat Regular"/>
                <a:cs typeface="Montserrat Regular"/>
                <a:sym typeface="Montserrat Regular"/>
              </a:rPr>
              <a:t>myself (self-support)</a:t>
            </a:r>
          </a:p>
        </p:txBody>
      </p:sp>
      <p:sp>
        <p:nvSpPr>
          <p:cNvPr id="381" name="Rectangle 4"/>
          <p:cNvSpPr txBox="1"/>
          <p:nvPr/>
        </p:nvSpPr>
        <p:spPr>
          <a:xfrm>
            <a:off x="10174461" y="2104540"/>
            <a:ext cx="1479137"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30% </a:t>
            </a:r>
            <a:r>
              <a:rPr>
                <a:latin typeface="Montserrat Regular"/>
                <a:ea typeface="Montserrat Regular"/>
                <a:cs typeface="Montserrat Regular"/>
                <a:sym typeface="Montserrat Regular"/>
              </a:rPr>
              <a:t>other support</a:t>
            </a:r>
          </a:p>
        </p:txBody>
      </p:sp>
      <p:sp>
        <p:nvSpPr>
          <p:cNvPr id="382" name="Rectangle 4"/>
          <p:cNvSpPr txBox="1"/>
          <p:nvPr/>
        </p:nvSpPr>
        <p:spPr>
          <a:xfrm>
            <a:off x="9437861" y="3095413"/>
            <a:ext cx="2214977"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45% </a:t>
            </a:r>
            <a:r>
              <a:rPr>
                <a:latin typeface="Montserrat Regular"/>
                <a:ea typeface="Montserrat Regular"/>
                <a:cs typeface="Montserrat Regular"/>
                <a:sym typeface="Montserrat Regular"/>
              </a:rPr>
              <a:t>other support</a:t>
            </a:r>
          </a:p>
        </p:txBody>
      </p:sp>
      <p:sp>
        <p:nvSpPr>
          <p:cNvPr id="383" name="Rectangle 4"/>
          <p:cNvSpPr txBox="1"/>
          <p:nvPr/>
        </p:nvSpPr>
        <p:spPr>
          <a:xfrm>
            <a:off x="10174461" y="4077910"/>
            <a:ext cx="1479137"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t>30% </a:t>
            </a:r>
            <a:r>
              <a:rPr>
                <a:latin typeface="Montserrat Regular"/>
                <a:ea typeface="Montserrat Regular"/>
                <a:cs typeface="Montserrat Regular"/>
                <a:sym typeface="Montserrat Regular"/>
              </a:rPr>
              <a:t>other support</a:t>
            </a:r>
          </a:p>
        </p:txBody>
      </p:sp>
      <p:sp>
        <p:nvSpPr>
          <p:cNvPr id="384" name="Rectangle 4"/>
          <p:cNvSpPr txBox="1"/>
          <p:nvPr/>
        </p:nvSpPr>
        <p:spPr>
          <a:xfrm>
            <a:off x="9926050" y="5056084"/>
            <a:ext cx="1742795"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100">
                <a:solidFill>
                  <a:srgbClr val="272C35"/>
                </a:solidFill>
                <a:latin typeface="Montserrat Bold"/>
                <a:ea typeface="Montserrat Bold"/>
                <a:cs typeface="Montserrat Bold"/>
                <a:sym typeface="Montserrat Bold"/>
              </a:defRPr>
            </a:pPr>
            <a:r>
              <a:rPr dirty="0"/>
              <a:t>35% </a:t>
            </a:r>
            <a:r>
              <a:rPr dirty="0">
                <a:latin typeface="Montserrat Regular"/>
                <a:ea typeface="Montserrat Regular"/>
                <a:cs typeface="Montserrat Regular"/>
                <a:sym typeface="Montserrat Regular"/>
              </a:rPr>
              <a:t>other support</a:t>
            </a:r>
          </a:p>
        </p:txBody>
      </p:sp>
      <p:sp>
        <p:nvSpPr>
          <p:cNvPr id="385" name="Rectangle 4"/>
          <p:cNvSpPr txBox="1"/>
          <p:nvPr/>
        </p:nvSpPr>
        <p:spPr>
          <a:xfrm>
            <a:off x="6668913" y="5726189"/>
            <a:ext cx="4960735"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457200">
              <a:lnSpc>
                <a:spcPct val="110000"/>
              </a:lnSpc>
              <a:spcBef>
                <a:spcPts val="1200"/>
              </a:spcBef>
              <a:defRPr sz="1000">
                <a:solidFill>
                  <a:srgbClr val="FFFFFF"/>
                </a:solidFill>
                <a:latin typeface="Montserrat Regular"/>
                <a:ea typeface="Montserrat Regular"/>
                <a:cs typeface="Montserrat Regular"/>
                <a:sym typeface="Montserrat Regular"/>
              </a:defRPr>
            </a:lvl1pPr>
          </a:lstStyle>
          <a:p>
            <a:r>
              <a:rPr dirty="0" smtClean="0"/>
              <a:t>‘</a:t>
            </a:r>
            <a:r>
              <a:rPr lang="en-AU" dirty="0" smtClean="0"/>
              <a:t>“</a:t>
            </a:r>
            <a:r>
              <a:rPr lang="en-AU" dirty="0" err="1" smtClean="0"/>
              <a:t>Ot</a:t>
            </a:r>
            <a:r>
              <a:rPr dirty="0" smtClean="0"/>
              <a:t>her </a:t>
            </a:r>
            <a:r>
              <a:rPr dirty="0" err="1" smtClean="0"/>
              <a:t>suppor</a:t>
            </a:r>
            <a:r>
              <a:rPr lang="en-AU" dirty="0" smtClean="0"/>
              <a:t>t” </a:t>
            </a:r>
            <a:r>
              <a:rPr dirty="0" smtClean="0"/>
              <a:t>includes </a:t>
            </a:r>
            <a:r>
              <a:rPr dirty="0"/>
              <a:t>family, friends, partner, community, medical, psychological, police/justice and no support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3" descr="Picture 3"/>
          <p:cNvPicPr>
            <a:picLocks/>
          </p:cNvPicPr>
          <p:nvPr/>
        </p:nvPicPr>
        <p:blipFill>
          <a:blip r:embed="rId3">
            <a:extLst/>
          </a:blip>
          <a:stretch>
            <a:fillRect/>
          </a:stretch>
        </p:blipFill>
        <p:spPr>
          <a:xfrm rot="5400000" flipH="1">
            <a:off x="773884" y="-899322"/>
            <a:ext cx="5181115" cy="6847132"/>
          </a:xfrm>
          <a:prstGeom prst="rect">
            <a:avLst/>
          </a:prstGeom>
          <a:ln w="12700">
            <a:miter lim="400000"/>
          </a:ln>
        </p:spPr>
      </p:pic>
      <p:grpSp>
        <p:nvGrpSpPr>
          <p:cNvPr id="390" name="Group"/>
          <p:cNvGrpSpPr/>
          <p:nvPr/>
        </p:nvGrpSpPr>
        <p:grpSpPr>
          <a:xfrm>
            <a:off x="386675" y="1107107"/>
            <a:ext cx="5955533" cy="2834274"/>
            <a:chOff x="0" y="0"/>
            <a:chExt cx="5955531" cy="2834273"/>
          </a:xfrm>
        </p:grpSpPr>
        <p:sp>
          <p:nvSpPr>
            <p:cNvPr id="388" name="Rectangle 13"/>
            <p:cNvSpPr txBox="1"/>
            <p:nvPr/>
          </p:nvSpPr>
          <p:spPr>
            <a:xfrm>
              <a:off x="62665" y="600762"/>
              <a:ext cx="5892867" cy="22335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Psychological distress and isolation</a:t>
              </a:r>
            </a:p>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Formal support available to cisgender women often not accessible or adequate for trans </a:t>
              </a:r>
              <a:r>
                <a:rPr dirty="0" smtClean="0"/>
                <a:t>women</a:t>
              </a:r>
              <a:endParaRPr dirty="0"/>
            </a:p>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Negative experiences with police/legal </a:t>
              </a:r>
              <a:r>
                <a:rPr dirty="0" smtClean="0"/>
                <a:t>system</a:t>
              </a:r>
              <a:r>
                <a:rPr lang="en-AU" dirty="0" smtClean="0"/>
                <a:t>–judgement, </a:t>
              </a:r>
              <a:r>
                <a:rPr dirty="0" smtClean="0"/>
                <a:t>blame</a:t>
              </a:r>
              <a:r>
                <a:rPr dirty="0"/>
                <a:t>, mistrust, a lack of DNA testing, some experiences of physical violence and sexual </a:t>
              </a:r>
              <a:r>
                <a:rPr dirty="0" smtClean="0"/>
                <a:t>harassment</a:t>
              </a:r>
              <a:endParaRPr dirty="0"/>
            </a:p>
          </p:txBody>
        </p:sp>
        <p:sp>
          <p:nvSpPr>
            <p:cNvPr id="389" name="Absence of support"/>
            <p:cNvSpPr txBox="1"/>
            <p:nvPr/>
          </p:nvSpPr>
          <p:spPr>
            <a:xfrm>
              <a:off x="0" y="0"/>
              <a:ext cx="5325061" cy="5105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90000"/>
                </a:lnSpc>
                <a:defRPr sz="2700" i="1" spc="135">
                  <a:solidFill>
                    <a:srgbClr val="5D6880"/>
                  </a:solidFill>
                  <a:latin typeface="Montserrat Bold"/>
                  <a:ea typeface="Montserrat Bold"/>
                  <a:cs typeface="Montserrat Bold"/>
                  <a:sym typeface="Montserrat Bold"/>
                </a:defRPr>
              </a:lvl1pPr>
            </a:lstStyle>
            <a:p>
              <a:r>
                <a:t>Absence of support</a:t>
              </a:r>
            </a:p>
          </p:txBody>
        </p:sp>
      </p:grpSp>
      <p:sp>
        <p:nvSpPr>
          <p:cNvPr id="391" name="When I was sexually assaulted, I had very bad support and I’ve been in knots ever since. And even though more recently, I’ve managed to access support, I still feel like I’m tied in knots and my emotions are very complicated…"/>
          <p:cNvSpPr txBox="1"/>
          <p:nvPr/>
        </p:nvSpPr>
        <p:spPr>
          <a:xfrm>
            <a:off x="383719" y="5406390"/>
            <a:ext cx="5961444" cy="119006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1400">
                <a:solidFill>
                  <a:srgbClr val="4C575B"/>
                </a:solidFill>
                <a:latin typeface="Montserrat Medium"/>
                <a:ea typeface="Montserrat Medium"/>
                <a:cs typeface="Montserrat Medium"/>
                <a:sym typeface="Montserrat Medium"/>
              </a:defRPr>
            </a:pPr>
            <a:r>
              <a:rPr dirty="0"/>
              <a:t>When I was sexually assaulted, I had very bad support and I’ve been in knots ever since. And even though more recently, I’ve managed to access support, I still feel like I’m tied in knots and my emotions are very </a:t>
            </a:r>
            <a:r>
              <a:rPr dirty="0" smtClean="0"/>
              <a:t>complicated</a:t>
            </a:r>
            <a:r>
              <a:rPr lang="en-AU" dirty="0" smtClean="0"/>
              <a:t>.</a:t>
            </a:r>
            <a:endParaRPr dirty="0"/>
          </a:p>
          <a:p>
            <a:pPr algn="r">
              <a:spcBef>
                <a:spcPts val="400"/>
              </a:spcBef>
              <a:defRPr sz="1200">
                <a:solidFill>
                  <a:srgbClr val="4C575B"/>
                </a:solidFill>
                <a:latin typeface="Montserrat Medium"/>
                <a:ea typeface="Montserrat Medium"/>
                <a:cs typeface="Montserrat Medium"/>
                <a:sym typeface="Montserrat Medium"/>
              </a:defRPr>
            </a:pPr>
            <a:r>
              <a:rPr dirty="0"/>
              <a:t>Fiona</a:t>
            </a:r>
          </a:p>
        </p:txBody>
      </p:sp>
      <p:pic>
        <p:nvPicPr>
          <p:cNvPr id="392" name="knot.jpg" descr="knot.jpg"/>
          <p:cNvPicPr>
            <a:picLocks noChangeAspect="1"/>
          </p:cNvPicPr>
          <p:nvPr/>
        </p:nvPicPr>
        <p:blipFill>
          <a:blip r:embed="rId4">
            <a:extLst/>
          </a:blip>
          <a:srcRect l="17852" r="12542"/>
          <a:stretch>
            <a:fillRect/>
          </a:stretch>
        </p:blipFill>
        <p:spPr>
          <a:xfrm>
            <a:off x="6781366" y="-20142"/>
            <a:ext cx="5437560" cy="689828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chua-bing-quan-Sg7eWHKrxrA-unsplash.jpg" descr="chua-bing-quan-Sg7eWHKrxrA-unsplash.jpg"/>
          <p:cNvPicPr>
            <a:picLocks noChangeAspect="1"/>
          </p:cNvPicPr>
          <p:nvPr/>
        </p:nvPicPr>
        <p:blipFill>
          <a:blip r:embed="rId3">
            <a:extLst/>
          </a:blip>
          <a:srcRect t="25745"/>
          <a:stretch>
            <a:fillRect/>
          </a:stretch>
        </p:blipFill>
        <p:spPr>
          <a:xfrm flipH="1">
            <a:off x="-21951" y="0"/>
            <a:ext cx="6157242" cy="6858000"/>
          </a:xfrm>
          <a:prstGeom prst="rect">
            <a:avLst/>
          </a:prstGeom>
          <a:ln w="12700">
            <a:miter lim="400000"/>
          </a:ln>
        </p:spPr>
      </p:pic>
      <p:pic>
        <p:nvPicPr>
          <p:cNvPr id="395" name="Content Placeholder 4" descr="Content Placeholder 4"/>
          <p:cNvPicPr>
            <a:picLocks noChangeAspect="1"/>
          </p:cNvPicPr>
          <p:nvPr/>
        </p:nvPicPr>
        <p:blipFill>
          <a:blip r:embed="rId4">
            <a:extLst/>
          </a:blip>
          <a:stretch>
            <a:fillRect/>
          </a:stretch>
        </p:blipFill>
        <p:spPr>
          <a:xfrm rot="10800000">
            <a:off x="6130564" y="0"/>
            <a:ext cx="6069612" cy="3414157"/>
          </a:xfrm>
          <a:prstGeom prst="rect">
            <a:avLst/>
          </a:prstGeom>
          <a:ln w="12700">
            <a:miter lim="400000"/>
          </a:ln>
        </p:spPr>
      </p:pic>
      <p:sp>
        <p:nvSpPr>
          <p:cNvPr id="396" name="Rectangle 13"/>
          <p:cNvSpPr txBox="1"/>
          <p:nvPr/>
        </p:nvSpPr>
        <p:spPr>
          <a:xfrm>
            <a:off x="6775529" y="4032022"/>
            <a:ext cx="4779682" cy="22595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Education for the public, healthcare professionals and </a:t>
            </a:r>
            <a:r>
              <a:rPr dirty="0" smtClean="0"/>
              <a:t>police</a:t>
            </a:r>
            <a:endParaRPr dirty="0"/>
          </a:p>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Legal redress, inclusion and empowerment </a:t>
            </a:r>
            <a:r>
              <a:rPr dirty="0" smtClean="0"/>
              <a:t>including </a:t>
            </a:r>
            <a:r>
              <a:rPr dirty="0"/>
              <a:t>voice in legislation, policy and </a:t>
            </a:r>
            <a:r>
              <a:rPr dirty="0" smtClean="0"/>
              <a:t>practice </a:t>
            </a:r>
            <a:endParaRPr dirty="0"/>
          </a:p>
          <a:p>
            <a:pPr marL="290945" indent="-290945">
              <a:lnSpc>
                <a:spcPts val="2300"/>
              </a:lnSpc>
              <a:spcBef>
                <a:spcPts val="400"/>
              </a:spcBef>
              <a:buSzPct val="100000"/>
              <a:buFont typeface="Arial"/>
              <a:buChar char="•"/>
              <a:defRPr sz="1700">
                <a:latin typeface="Montserrat Medium"/>
                <a:ea typeface="Montserrat Medium"/>
                <a:cs typeface="Montserrat Medium"/>
                <a:sym typeface="Montserrat Medium"/>
              </a:defRPr>
            </a:pPr>
            <a:r>
              <a:rPr dirty="0"/>
              <a:t>Access to hormones for gender affirmation and </a:t>
            </a:r>
            <a:r>
              <a:rPr lang="en-AU" dirty="0" smtClean="0"/>
              <a:t>decriminalisation</a:t>
            </a:r>
            <a:r>
              <a:rPr dirty="0" smtClean="0"/>
              <a:t> </a:t>
            </a:r>
            <a:r>
              <a:rPr dirty="0"/>
              <a:t>of sex work</a:t>
            </a:r>
          </a:p>
        </p:txBody>
      </p:sp>
      <p:sp>
        <p:nvSpPr>
          <p:cNvPr id="397" name="Title 1"/>
          <p:cNvSpPr txBox="1">
            <a:spLocks noGrp="1"/>
          </p:cNvSpPr>
          <p:nvPr>
            <p:ph type="title"/>
          </p:nvPr>
        </p:nvSpPr>
        <p:spPr>
          <a:xfrm>
            <a:off x="6827644" y="834798"/>
            <a:ext cx="4624653" cy="1093772"/>
          </a:xfrm>
          <a:prstGeom prst="rect">
            <a:avLst/>
          </a:prstGeom>
        </p:spPr>
        <p:txBody>
          <a:bodyPr anchor="t"/>
          <a:lstStyle/>
          <a:p>
            <a:pPr>
              <a:defRPr>
                <a:solidFill>
                  <a:srgbClr val="FFFFFF"/>
                </a:solidFill>
              </a:defRPr>
            </a:pPr>
            <a:r>
              <a:t>What do </a:t>
            </a:r>
            <a:br/>
            <a:r>
              <a:t>women want? </a:t>
            </a:r>
          </a:p>
        </p:txBody>
      </p:sp>
      <p:sp>
        <p:nvSpPr>
          <p:cNvPr id="398" name="Trans women’s solutions to sexual violence."/>
          <p:cNvSpPr txBox="1"/>
          <p:nvPr/>
        </p:nvSpPr>
        <p:spPr>
          <a:xfrm>
            <a:off x="6874887" y="1874309"/>
            <a:ext cx="3615916"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10000"/>
              </a:lnSpc>
              <a:spcBef>
                <a:spcPts val="800"/>
              </a:spcBef>
              <a:defRPr sz="2000">
                <a:solidFill>
                  <a:srgbClr val="FFFFFF"/>
                </a:solidFill>
                <a:latin typeface="Montserrat SemiBold"/>
                <a:ea typeface="Montserrat SemiBold"/>
                <a:cs typeface="Montserrat SemiBold"/>
                <a:sym typeface="Montserrat SemiBold"/>
              </a:defRPr>
            </a:lvl1pPr>
          </a:lstStyle>
          <a:p>
            <a:r>
              <a:rPr dirty="0"/>
              <a:t>Trans women’s solutions to sexual </a:t>
            </a:r>
            <a:r>
              <a:rPr dirty="0" smtClean="0"/>
              <a:t>violence</a:t>
            </a:r>
            <a:endParaRPr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riscilla-du-preez-vDzeKnPBPLM-unsplash.jpg" descr="priscilla-du-preez-vDzeKnPBPLM-unsplash.jpg"/>
          <p:cNvPicPr>
            <a:picLocks noChangeAspect="1"/>
          </p:cNvPicPr>
          <p:nvPr/>
        </p:nvPicPr>
        <p:blipFill>
          <a:blip r:embed="rId3">
            <a:extLst/>
          </a:blip>
          <a:srcRect b="9464"/>
          <a:stretch>
            <a:fillRect/>
          </a:stretch>
        </p:blipFill>
        <p:spPr>
          <a:xfrm>
            <a:off x="-26839" y="3236857"/>
            <a:ext cx="6079514" cy="3669431"/>
          </a:xfrm>
          <a:prstGeom prst="rect">
            <a:avLst/>
          </a:prstGeom>
          <a:ln w="12700">
            <a:miter lim="400000"/>
          </a:ln>
        </p:spPr>
      </p:pic>
      <p:sp>
        <p:nvSpPr>
          <p:cNvPr id="401" name="Rectangle 13"/>
          <p:cNvSpPr txBox="1"/>
          <p:nvPr/>
        </p:nvSpPr>
        <p:spPr>
          <a:xfrm>
            <a:off x="6908451" y="966044"/>
            <a:ext cx="4624653" cy="52636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900">
                <a:solidFill>
                  <a:srgbClr val="94AFB5"/>
                </a:solidFill>
                <a:latin typeface="Montserrat Bold"/>
                <a:ea typeface="Montserrat Bold"/>
                <a:cs typeface="Montserrat Bold"/>
                <a:sym typeface="Montserrat Bold"/>
              </a:defRPr>
            </a:pPr>
            <a:r>
              <a:rPr dirty="0"/>
              <a:t>In addition to existing strategies to address sexual violence against women:</a:t>
            </a:r>
          </a:p>
          <a:p>
            <a:pPr>
              <a:defRPr sz="1100" b="1"/>
            </a:pPr>
            <a:endParaRPr dirty="0"/>
          </a:p>
          <a:p>
            <a:pPr>
              <a:defRPr sz="100" b="1"/>
            </a:pPr>
            <a:endParaRPr dirty="0"/>
          </a:p>
          <a:p>
            <a:pPr marL="290945" indent="-290945">
              <a:lnSpc>
                <a:spcPts val="2300"/>
              </a:lnSpc>
              <a:buSzPct val="100000"/>
              <a:buFont typeface="Arial"/>
              <a:buChar char="•"/>
              <a:defRPr sz="1700">
                <a:latin typeface="Montserrat Medium"/>
                <a:ea typeface="Montserrat Medium"/>
                <a:cs typeface="Montserrat Medium"/>
                <a:sym typeface="Montserrat Medium"/>
              </a:defRPr>
            </a:pPr>
            <a:r>
              <a:rPr lang="en-AU" dirty="0" smtClean="0"/>
              <a:t>Provide e</a:t>
            </a:r>
            <a:r>
              <a:rPr dirty="0" err="1" smtClean="0"/>
              <a:t>ducation</a:t>
            </a:r>
            <a:r>
              <a:rPr dirty="0" smtClean="0"/>
              <a:t>/training </a:t>
            </a:r>
            <a:r>
              <a:rPr dirty="0"/>
              <a:t>about gender transitioning and experiences of sexual violence among trans women of </a:t>
            </a:r>
            <a:r>
              <a:rPr dirty="0" err="1" smtClean="0"/>
              <a:t>colour</a:t>
            </a:r>
            <a:endParaRPr dirty="0"/>
          </a:p>
          <a:p>
            <a:pPr marL="290945" indent="-290945">
              <a:lnSpc>
                <a:spcPts val="2300"/>
              </a:lnSpc>
              <a:buSzPct val="100000"/>
              <a:buFont typeface="Arial"/>
              <a:buChar char="•"/>
              <a:defRPr sz="1700">
                <a:latin typeface="Montserrat Medium"/>
                <a:ea typeface="Montserrat Medium"/>
                <a:cs typeface="Montserrat Medium"/>
                <a:sym typeface="Montserrat Medium"/>
              </a:defRPr>
            </a:pPr>
            <a:r>
              <a:rPr dirty="0"/>
              <a:t>Use language that is inclusive of gender and sexuality </a:t>
            </a:r>
            <a:r>
              <a:rPr dirty="0" smtClean="0"/>
              <a:t>diversity </a:t>
            </a:r>
            <a:endParaRPr dirty="0"/>
          </a:p>
          <a:p>
            <a:pPr marL="290945" indent="-290945">
              <a:lnSpc>
                <a:spcPts val="2300"/>
              </a:lnSpc>
              <a:buSzPct val="100000"/>
              <a:buFont typeface="Arial"/>
              <a:buChar char="•"/>
              <a:defRPr sz="1700">
                <a:latin typeface="Montserrat Medium"/>
                <a:ea typeface="Montserrat Medium"/>
                <a:cs typeface="Montserrat Medium"/>
                <a:sym typeface="Montserrat Medium"/>
              </a:defRPr>
            </a:pPr>
            <a:r>
              <a:rPr lang="en-AU" dirty="0" smtClean="0"/>
              <a:t>Establish g</a:t>
            </a:r>
            <a:r>
              <a:rPr dirty="0" err="1" smtClean="0"/>
              <a:t>reater</a:t>
            </a:r>
            <a:r>
              <a:rPr dirty="0" smtClean="0"/>
              <a:t> </a:t>
            </a:r>
            <a:r>
              <a:rPr dirty="0"/>
              <a:t>support from the justice system for trans women of </a:t>
            </a:r>
            <a:r>
              <a:rPr dirty="0" err="1"/>
              <a:t>colour</a:t>
            </a:r>
            <a:r>
              <a:rPr dirty="0"/>
              <a:t> who have experienced sexual </a:t>
            </a:r>
            <a:r>
              <a:rPr dirty="0" smtClean="0"/>
              <a:t>violence</a:t>
            </a:r>
            <a:endParaRPr dirty="0"/>
          </a:p>
          <a:p>
            <a:pPr marL="290945" indent="-290945">
              <a:lnSpc>
                <a:spcPts val="2300"/>
              </a:lnSpc>
              <a:buSzPct val="100000"/>
              <a:buFont typeface="Arial"/>
              <a:buChar char="•"/>
              <a:defRPr sz="1700">
                <a:latin typeface="Montserrat Medium"/>
                <a:ea typeface="Montserrat Medium"/>
                <a:cs typeface="Montserrat Medium"/>
                <a:sym typeface="Montserrat Medium"/>
              </a:defRPr>
            </a:pPr>
            <a:r>
              <a:rPr dirty="0"/>
              <a:t>Recognise the vulnerability and needs of trans women who are sex workers when addressing sexual violence; </a:t>
            </a:r>
            <a:r>
              <a:rPr dirty="0" err="1"/>
              <a:t>decriminalise</a:t>
            </a:r>
            <a:r>
              <a:rPr dirty="0"/>
              <a:t> sex </a:t>
            </a:r>
            <a:r>
              <a:rPr dirty="0" smtClean="0"/>
              <a:t>work</a:t>
            </a:r>
            <a:endParaRPr dirty="0"/>
          </a:p>
        </p:txBody>
      </p:sp>
      <p:pic>
        <p:nvPicPr>
          <p:cNvPr id="402" name="Picture 3" descr="Picture 3"/>
          <p:cNvPicPr>
            <a:picLocks/>
          </p:cNvPicPr>
          <p:nvPr/>
        </p:nvPicPr>
        <p:blipFill>
          <a:blip r:embed="rId4">
            <a:extLst/>
          </a:blip>
          <a:stretch>
            <a:fillRect/>
          </a:stretch>
        </p:blipFill>
        <p:spPr>
          <a:xfrm rot="5400000" flipH="1">
            <a:off x="1275324" y="-1331373"/>
            <a:ext cx="3475188" cy="6076902"/>
          </a:xfrm>
          <a:prstGeom prst="rect">
            <a:avLst/>
          </a:prstGeom>
          <a:ln w="12700">
            <a:miter lim="400000"/>
          </a:ln>
        </p:spPr>
      </p:pic>
      <p:sp>
        <p:nvSpPr>
          <p:cNvPr id="403" name="Title 1"/>
          <p:cNvSpPr txBox="1">
            <a:spLocks noGrp="1"/>
          </p:cNvSpPr>
          <p:nvPr>
            <p:ph type="title"/>
          </p:nvPr>
        </p:nvSpPr>
        <p:spPr>
          <a:xfrm>
            <a:off x="651751" y="1160192"/>
            <a:ext cx="4722334" cy="1093772"/>
          </a:xfrm>
          <a:prstGeom prst="rect">
            <a:avLst/>
          </a:prstGeom>
        </p:spPr>
        <p:txBody>
          <a:bodyPr anchor="t">
            <a:normAutofit/>
          </a:bodyPr>
          <a:lstStyle/>
          <a:p>
            <a:r>
              <a:t>IMPlicationS </a:t>
            </a:r>
            <a:br/>
            <a:r>
              <a:t>for policy change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itle 1"/>
          <p:cNvSpPr txBox="1">
            <a:spLocks noGrp="1"/>
          </p:cNvSpPr>
          <p:nvPr>
            <p:ph type="title"/>
          </p:nvPr>
        </p:nvSpPr>
        <p:spPr>
          <a:xfrm>
            <a:off x="-27715" y="263314"/>
            <a:ext cx="12247430" cy="723042"/>
          </a:xfrm>
          <a:prstGeom prst="rect">
            <a:avLst/>
          </a:prstGeom>
        </p:spPr>
        <p:txBody>
          <a:bodyPr anchor="t"/>
          <a:lstStyle>
            <a:lvl1pPr algn="ctr"/>
          </a:lstStyle>
          <a:p>
            <a:r>
              <a:t>IMPlicationS for practice and services</a:t>
            </a:r>
          </a:p>
        </p:txBody>
      </p:sp>
      <p:sp>
        <p:nvSpPr>
          <p:cNvPr id="406" name="TextBox 9"/>
          <p:cNvSpPr txBox="1"/>
          <p:nvPr/>
        </p:nvSpPr>
        <p:spPr>
          <a:xfrm>
            <a:off x="4432733" y="3350153"/>
            <a:ext cx="3326534" cy="125418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94AFB5"/>
                </a:solidFill>
                <a:latin typeface="Montserrat Bold"/>
                <a:ea typeface="Montserrat Bold"/>
                <a:cs typeface="Montserrat Bold"/>
                <a:sym typeface="Montserrat Bold"/>
              </a:defRPr>
            </a:pPr>
            <a:r>
              <a:rPr dirty="0"/>
              <a:t>Migrant services</a:t>
            </a:r>
            <a:endParaRPr b="1" dirty="0">
              <a:latin typeface="+mj-lt"/>
              <a:ea typeface="+mj-ea"/>
              <a:cs typeface="+mj-cs"/>
              <a:sym typeface="Calibri"/>
            </a:endParaRPr>
          </a:p>
          <a:p>
            <a:pPr>
              <a:defRPr sz="1000" b="1"/>
            </a:pPr>
            <a:endParaRPr b="1" dirty="0">
              <a:latin typeface="+mj-lt"/>
              <a:ea typeface="+mj-ea"/>
              <a:cs typeface="+mj-cs"/>
              <a:sym typeface="Calibri"/>
            </a:endParaRPr>
          </a:p>
          <a:p>
            <a:pPr>
              <a:lnSpc>
                <a:spcPts val="1900"/>
              </a:lnSpc>
              <a:defRPr sz="1400">
                <a:latin typeface="Montserrat Medium"/>
                <a:ea typeface="Montserrat Medium"/>
                <a:cs typeface="Montserrat Medium"/>
                <a:sym typeface="Montserrat Medium"/>
              </a:defRPr>
            </a:pPr>
            <a:r>
              <a:rPr dirty="0"/>
              <a:t>Make services accessible, visible and inclusive to trans women and those who are sexuality </a:t>
            </a:r>
            <a:r>
              <a:rPr dirty="0" smtClean="0"/>
              <a:t>diverse</a:t>
            </a:r>
            <a:endParaRPr dirty="0"/>
          </a:p>
        </p:txBody>
      </p:sp>
      <p:sp>
        <p:nvSpPr>
          <p:cNvPr id="407" name="Rectangle 13"/>
          <p:cNvSpPr txBox="1"/>
          <p:nvPr/>
        </p:nvSpPr>
        <p:spPr>
          <a:xfrm>
            <a:off x="8483251" y="3350153"/>
            <a:ext cx="3326534" cy="278024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94AFB5"/>
                </a:solidFill>
                <a:latin typeface="Montserrat Bold"/>
                <a:ea typeface="Montserrat Bold"/>
                <a:cs typeface="Montserrat Bold"/>
                <a:sym typeface="Montserrat Bold"/>
              </a:defRPr>
            </a:pPr>
            <a:r>
              <a:rPr dirty="0"/>
              <a:t>Healthcare and </a:t>
            </a:r>
            <a:br>
              <a:rPr dirty="0"/>
            </a:br>
            <a:r>
              <a:rPr dirty="0"/>
              <a:t>general practitioners</a:t>
            </a:r>
          </a:p>
          <a:p>
            <a:pPr>
              <a:defRPr sz="1100" b="1"/>
            </a:pPr>
            <a:endParaRPr dirty="0"/>
          </a:p>
          <a:p>
            <a:pPr>
              <a:defRPr sz="100" b="1"/>
            </a:pPr>
            <a:endParaRPr dirty="0"/>
          </a:p>
          <a:p>
            <a:pPr marL="140368" indent="-140368">
              <a:lnSpc>
                <a:spcPts val="1900"/>
              </a:lnSpc>
              <a:buSzPct val="100000"/>
              <a:buChar char="•"/>
              <a:defRPr sz="1400">
                <a:latin typeface="Montserrat Medium"/>
                <a:ea typeface="Montserrat Medium"/>
                <a:cs typeface="Montserrat Medium"/>
                <a:sym typeface="Montserrat Medium"/>
              </a:defRPr>
            </a:pPr>
            <a:r>
              <a:rPr lang="en-AU" dirty="0" smtClean="0"/>
              <a:t>Incorporate t</a:t>
            </a:r>
            <a:r>
              <a:rPr dirty="0" smtClean="0"/>
              <a:t>rans </a:t>
            </a:r>
            <a:r>
              <a:rPr dirty="0"/>
              <a:t>affirmative </a:t>
            </a:r>
            <a:r>
              <a:rPr dirty="0" smtClean="0"/>
              <a:t>care</a:t>
            </a:r>
            <a:r>
              <a:rPr lang="en-AU" dirty="0" smtClean="0"/>
              <a:t>: c</a:t>
            </a:r>
            <a:r>
              <a:rPr dirty="0" err="1" smtClean="0"/>
              <a:t>orrect</a:t>
            </a:r>
            <a:r>
              <a:rPr dirty="0" smtClean="0"/>
              <a:t> </a:t>
            </a:r>
            <a:r>
              <a:rPr dirty="0"/>
              <a:t>pronouns, non-gendered bathrooms, and </a:t>
            </a:r>
            <a:r>
              <a:rPr dirty="0" smtClean="0"/>
              <a:t>trans</a:t>
            </a:r>
            <a:r>
              <a:rPr lang="en-AU" dirty="0" smtClean="0"/>
              <a:t>-</a:t>
            </a:r>
            <a:r>
              <a:rPr dirty="0" smtClean="0"/>
              <a:t> </a:t>
            </a:r>
            <a:r>
              <a:rPr dirty="0"/>
              <a:t>and gender </a:t>
            </a:r>
            <a:r>
              <a:rPr dirty="0" smtClean="0"/>
              <a:t>diverse</a:t>
            </a:r>
            <a:r>
              <a:rPr lang="en-AU" dirty="0" smtClean="0"/>
              <a:t>-</a:t>
            </a:r>
            <a:r>
              <a:rPr dirty="0" smtClean="0"/>
              <a:t>specific </a:t>
            </a:r>
            <a:r>
              <a:rPr dirty="0"/>
              <a:t>literature and health </a:t>
            </a:r>
            <a:r>
              <a:rPr dirty="0" smtClean="0"/>
              <a:t>resources </a:t>
            </a:r>
            <a:endParaRPr dirty="0"/>
          </a:p>
          <a:p>
            <a:pPr marL="140368" indent="-140368">
              <a:lnSpc>
                <a:spcPts val="1900"/>
              </a:lnSpc>
              <a:buSzPct val="100000"/>
              <a:buChar char="•"/>
              <a:defRPr sz="1400">
                <a:latin typeface="Montserrat Medium"/>
                <a:ea typeface="Montserrat Medium"/>
                <a:cs typeface="Montserrat Medium"/>
                <a:sym typeface="Montserrat Medium"/>
              </a:defRPr>
            </a:pPr>
            <a:r>
              <a:rPr dirty="0"/>
              <a:t>Support gender transitioning to reduce the risk of transphobic </a:t>
            </a:r>
            <a:r>
              <a:rPr dirty="0" smtClean="0"/>
              <a:t>violence</a:t>
            </a:r>
            <a:endParaRPr dirty="0"/>
          </a:p>
        </p:txBody>
      </p:sp>
      <p:sp>
        <p:nvSpPr>
          <p:cNvPr id="408" name="Rectangle 13"/>
          <p:cNvSpPr txBox="1"/>
          <p:nvPr/>
        </p:nvSpPr>
        <p:spPr>
          <a:xfrm>
            <a:off x="382215" y="3350153"/>
            <a:ext cx="3326534" cy="351262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600"/>
              </a:spcBef>
              <a:defRPr>
                <a:solidFill>
                  <a:srgbClr val="94AFB5"/>
                </a:solidFill>
                <a:latin typeface="Montserrat Bold"/>
                <a:ea typeface="Montserrat Bold"/>
                <a:cs typeface="Montserrat Bold"/>
                <a:sym typeface="Montserrat Bold"/>
              </a:defRPr>
            </a:pPr>
            <a:r>
              <a:rPr dirty="0"/>
              <a:t>Sexual violence prevention and support services</a:t>
            </a:r>
            <a:endParaRPr sz="1100" b="1" dirty="0">
              <a:latin typeface="+mj-lt"/>
              <a:ea typeface="+mj-ea"/>
              <a:cs typeface="+mj-cs"/>
              <a:sym typeface="Calibri"/>
            </a:endParaRPr>
          </a:p>
          <a:p>
            <a:pPr>
              <a:defRPr sz="100" b="1"/>
            </a:pPr>
            <a:endParaRPr sz="1100" b="1" dirty="0">
              <a:latin typeface="+mj-lt"/>
              <a:ea typeface="+mj-ea"/>
              <a:cs typeface="+mj-cs"/>
              <a:sym typeface="Calibri"/>
            </a:endParaRPr>
          </a:p>
          <a:p>
            <a:pPr marL="140368" indent="-140368">
              <a:lnSpc>
                <a:spcPts val="1900"/>
              </a:lnSpc>
              <a:buSzPct val="100000"/>
              <a:buChar char="•"/>
              <a:defRPr sz="1400">
                <a:latin typeface="Montserrat Medium"/>
                <a:ea typeface="Montserrat Medium"/>
                <a:cs typeface="Montserrat Medium"/>
                <a:sym typeface="Montserrat Medium"/>
              </a:defRPr>
            </a:pPr>
            <a:r>
              <a:rPr dirty="0"/>
              <a:t>Make information about services accessible, visible, inclusive and sensitive to the needs of trans women of </a:t>
            </a:r>
            <a:r>
              <a:rPr dirty="0" err="1" smtClean="0"/>
              <a:t>colour</a:t>
            </a:r>
            <a:endParaRPr dirty="0"/>
          </a:p>
          <a:p>
            <a:pPr marL="140368" indent="-140368">
              <a:lnSpc>
                <a:spcPts val="1900"/>
              </a:lnSpc>
              <a:buSzPct val="100000"/>
              <a:buChar char="•"/>
              <a:defRPr sz="1400">
                <a:latin typeface="Montserrat Medium"/>
                <a:ea typeface="Montserrat Medium"/>
                <a:cs typeface="Montserrat Medium"/>
                <a:sym typeface="Montserrat Medium"/>
              </a:defRPr>
            </a:pPr>
            <a:r>
              <a:rPr lang="en-AU" dirty="0" smtClean="0"/>
              <a:t>Ensure s</a:t>
            </a:r>
            <a:r>
              <a:rPr dirty="0" err="1" smtClean="0"/>
              <a:t>upport</a:t>
            </a:r>
            <a:r>
              <a:rPr dirty="0" smtClean="0"/>
              <a:t> </a:t>
            </a:r>
            <a:r>
              <a:rPr dirty="0"/>
              <a:t>and prevention programs </a:t>
            </a:r>
            <a:r>
              <a:rPr lang="en-AU" dirty="0" smtClean="0"/>
              <a:t>are</a:t>
            </a:r>
            <a:r>
              <a:rPr dirty="0" smtClean="0"/>
              <a:t> </a:t>
            </a:r>
            <a:r>
              <a:rPr dirty="0"/>
              <a:t>be co-designed </a:t>
            </a:r>
            <a:r>
              <a:rPr dirty="0" smtClean="0"/>
              <a:t>by </a:t>
            </a:r>
            <a:r>
              <a:rPr dirty="0"/>
              <a:t>multicultural women’s services and LGBTQ services, as well as women leaders from CALD and queer communities</a:t>
            </a:r>
            <a:r>
              <a:rPr dirty="0" smtClean="0"/>
              <a:t>.</a:t>
            </a:r>
            <a:endParaRPr dirty="0"/>
          </a:p>
        </p:txBody>
      </p:sp>
      <p:pic>
        <p:nvPicPr>
          <p:cNvPr id="409" name="Picture 3" descr="Picture 3"/>
          <p:cNvPicPr>
            <a:picLocks noChangeAspect="1"/>
          </p:cNvPicPr>
          <p:nvPr/>
        </p:nvPicPr>
        <p:blipFill>
          <a:blip r:embed="rId3">
            <a:extLst/>
          </a:blip>
          <a:srcRect l="9065" t="4658" r="9260" b="4563"/>
          <a:stretch>
            <a:fillRect/>
          </a:stretch>
        </p:blipFill>
        <p:spPr>
          <a:xfrm>
            <a:off x="970942" y="1453586"/>
            <a:ext cx="1614338" cy="1614337"/>
          </a:xfrm>
          <a:prstGeom prst="rect">
            <a:avLst/>
          </a:prstGeom>
          <a:ln w="12700">
            <a:miter lim="400000"/>
          </a:ln>
        </p:spPr>
      </p:pic>
      <p:pic>
        <p:nvPicPr>
          <p:cNvPr id="410" name="Picture 4" descr="Picture 4"/>
          <p:cNvPicPr>
            <a:picLocks noChangeAspect="1"/>
          </p:cNvPicPr>
          <p:nvPr/>
        </p:nvPicPr>
        <p:blipFill>
          <a:blip r:embed="rId3">
            <a:extLst/>
          </a:blip>
          <a:srcRect l="9065" t="4658" r="9260" b="4563"/>
          <a:stretch>
            <a:fillRect/>
          </a:stretch>
        </p:blipFill>
        <p:spPr>
          <a:xfrm>
            <a:off x="5288756" y="1464658"/>
            <a:ext cx="1614337" cy="1614338"/>
          </a:xfrm>
          <a:prstGeom prst="rect">
            <a:avLst/>
          </a:prstGeom>
          <a:ln w="12700">
            <a:miter lim="400000"/>
          </a:ln>
        </p:spPr>
      </p:pic>
      <p:pic>
        <p:nvPicPr>
          <p:cNvPr id="411" name="Picture 5" descr="Picture 5"/>
          <p:cNvPicPr>
            <a:picLocks noChangeAspect="1"/>
          </p:cNvPicPr>
          <p:nvPr/>
        </p:nvPicPr>
        <p:blipFill>
          <a:blip r:embed="rId3">
            <a:extLst/>
          </a:blip>
          <a:srcRect l="9065" t="4658" r="9260" b="4563"/>
          <a:stretch>
            <a:fillRect/>
          </a:stretch>
        </p:blipFill>
        <p:spPr>
          <a:xfrm>
            <a:off x="9339274" y="1464658"/>
            <a:ext cx="1614337" cy="1614338"/>
          </a:xfrm>
          <a:prstGeom prst="rect">
            <a:avLst/>
          </a:prstGeom>
          <a:ln w="12700">
            <a:miter lim="400000"/>
          </a:ln>
        </p:spPr>
      </p:pic>
      <p:pic>
        <p:nvPicPr>
          <p:cNvPr id="412" name="Image" descr="Image"/>
          <p:cNvPicPr>
            <a:picLocks noChangeAspect="1"/>
          </p:cNvPicPr>
          <p:nvPr/>
        </p:nvPicPr>
        <p:blipFill>
          <a:blip r:embed="rId4">
            <a:extLst/>
          </a:blip>
          <a:stretch>
            <a:fillRect/>
          </a:stretch>
        </p:blipFill>
        <p:spPr>
          <a:xfrm>
            <a:off x="5614350" y="1682926"/>
            <a:ext cx="963149" cy="1177844"/>
          </a:xfrm>
          <a:prstGeom prst="rect">
            <a:avLst/>
          </a:prstGeom>
          <a:ln w="12700">
            <a:miter lim="400000"/>
          </a:ln>
        </p:spPr>
      </p:pic>
      <p:pic>
        <p:nvPicPr>
          <p:cNvPr id="413" name="Image" descr="Image"/>
          <p:cNvPicPr>
            <a:picLocks noChangeAspect="1"/>
          </p:cNvPicPr>
          <p:nvPr/>
        </p:nvPicPr>
        <p:blipFill>
          <a:blip r:embed="rId5">
            <a:extLst/>
          </a:blip>
          <a:stretch>
            <a:fillRect/>
          </a:stretch>
        </p:blipFill>
        <p:spPr>
          <a:xfrm>
            <a:off x="9570949" y="1682927"/>
            <a:ext cx="1151030" cy="1177844"/>
          </a:xfrm>
          <a:prstGeom prst="rect">
            <a:avLst/>
          </a:prstGeom>
          <a:ln w="12700">
            <a:miter lim="400000"/>
          </a:ln>
        </p:spPr>
      </p:pic>
      <p:pic>
        <p:nvPicPr>
          <p:cNvPr id="414" name="Image" descr="Image"/>
          <p:cNvPicPr>
            <a:picLocks noChangeAspect="1"/>
          </p:cNvPicPr>
          <p:nvPr/>
        </p:nvPicPr>
        <p:blipFill>
          <a:blip r:embed="rId6">
            <a:extLst/>
          </a:blip>
          <a:stretch>
            <a:fillRect/>
          </a:stretch>
        </p:blipFill>
        <p:spPr>
          <a:xfrm>
            <a:off x="1202617" y="1950801"/>
            <a:ext cx="1151030" cy="61995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Group-of-people.png" descr="Group-of-people.png"/>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417" name="Title 1"/>
          <p:cNvSpPr txBox="1">
            <a:spLocks noGrp="1"/>
          </p:cNvSpPr>
          <p:nvPr>
            <p:ph type="title"/>
          </p:nvPr>
        </p:nvSpPr>
        <p:spPr>
          <a:xfrm>
            <a:off x="568941" y="1131102"/>
            <a:ext cx="8567342" cy="657358"/>
          </a:xfrm>
          <a:prstGeom prst="rect">
            <a:avLst/>
          </a:prstGeom>
        </p:spPr>
        <p:txBody>
          <a:bodyPr anchor="t"/>
          <a:lstStyle>
            <a:lvl1pPr>
              <a:defRPr>
                <a:solidFill>
                  <a:srgbClr val="FFFFFF"/>
                </a:solidFill>
              </a:defRPr>
            </a:lvl1pPr>
          </a:lstStyle>
          <a:p>
            <a:r>
              <a:t>acknowledgements</a:t>
            </a:r>
          </a:p>
        </p:txBody>
      </p:sp>
      <p:sp>
        <p:nvSpPr>
          <p:cNvPr id="418" name="Training Resource…"/>
          <p:cNvSpPr txBox="1"/>
          <p:nvPr/>
        </p:nvSpPr>
        <p:spPr>
          <a:xfrm>
            <a:off x="572291" y="2019589"/>
            <a:ext cx="10553781" cy="2931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ts val="1900"/>
              </a:lnSpc>
              <a:defRPr sz="1400">
                <a:solidFill>
                  <a:srgbClr val="FFFFFF"/>
                </a:solidFill>
                <a:latin typeface="Montserrat ExtraBold"/>
                <a:ea typeface="Montserrat ExtraBold"/>
                <a:cs typeface="Montserrat ExtraBold"/>
                <a:sym typeface="Montserrat ExtraBold"/>
              </a:defRPr>
            </a:pPr>
            <a:r>
              <a:rPr dirty="0"/>
              <a:t>Training </a:t>
            </a:r>
            <a:r>
              <a:rPr lang="en-AU" dirty="0" smtClean="0"/>
              <a:t>r</a:t>
            </a:r>
            <a:r>
              <a:rPr dirty="0" err="1" smtClean="0"/>
              <a:t>esource</a:t>
            </a:r>
            <a:endParaRPr dirty="0"/>
          </a:p>
          <a:p>
            <a:pPr>
              <a:lnSpc>
                <a:spcPts val="1900"/>
              </a:lnSpc>
              <a:defRPr sz="1400">
                <a:solidFill>
                  <a:srgbClr val="FFFFFF"/>
                </a:solidFill>
                <a:latin typeface="Montserrat Medium"/>
                <a:ea typeface="Montserrat Medium"/>
                <a:cs typeface="Montserrat Medium"/>
                <a:sym typeface="Montserrat Medium"/>
              </a:defRPr>
            </a:pPr>
            <a:r>
              <a:rPr dirty="0"/>
              <a:t>This training resource was developed by Alex </a:t>
            </a:r>
            <a:r>
              <a:rPr dirty="0" err="1"/>
              <a:t>Hawkey</a:t>
            </a:r>
            <a:r>
              <a:rPr dirty="0"/>
              <a:t>, Jane M. Ussher and Janette </a:t>
            </a:r>
            <a:r>
              <a:rPr dirty="0" err="1"/>
              <a:t>Perz</a:t>
            </a:r>
            <a:r>
              <a:rPr dirty="0"/>
              <a:t>, and designed by Eleanor Shepherd, on behalf of the Crossing the Line Study Team. It is based on the project </a:t>
            </a:r>
            <a:r>
              <a:rPr dirty="0" smtClean="0"/>
              <a:t>report (add link to report here)</a:t>
            </a:r>
          </a:p>
          <a:p>
            <a:pPr>
              <a:lnSpc>
                <a:spcPts val="1900"/>
              </a:lnSpc>
              <a:defRPr sz="1400">
                <a:solidFill>
                  <a:srgbClr val="FFFFFF"/>
                </a:solidFill>
                <a:latin typeface="Montserrat Medium"/>
                <a:ea typeface="Montserrat Medium"/>
                <a:cs typeface="Montserrat Medium"/>
                <a:sym typeface="Montserrat Medium"/>
              </a:defRPr>
            </a:pPr>
            <a:endParaRPr dirty="0" smtClean="0"/>
          </a:p>
          <a:p>
            <a:pPr>
              <a:lnSpc>
                <a:spcPts val="1900"/>
              </a:lnSpc>
              <a:defRPr sz="1400">
                <a:solidFill>
                  <a:srgbClr val="FFFFFF"/>
                </a:solidFill>
                <a:latin typeface="Montserrat ExtraBold"/>
                <a:ea typeface="Montserrat ExtraBold"/>
                <a:cs typeface="Montserrat ExtraBold"/>
                <a:sym typeface="Montserrat ExtraBold"/>
              </a:defRPr>
            </a:pPr>
            <a:r>
              <a:rPr dirty="0" smtClean="0"/>
              <a:t>Project </a:t>
            </a:r>
            <a:r>
              <a:rPr dirty="0"/>
              <a:t>report:</a:t>
            </a:r>
          </a:p>
          <a:p>
            <a:pPr defTabSz="457200">
              <a:defRPr sz="1400">
                <a:solidFill>
                  <a:srgbClr val="FFFFFF"/>
                </a:solidFill>
                <a:latin typeface="Montserrat Medium"/>
                <a:ea typeface="Montserrat Medium"/>
                <a:cs typeface="Montserrat Medium"/>
                <a:sym typeface="Montserrat Medium"/>
              </a:defRPr>
            </a:pPr>
            <a:r>
              <a:rPr dirty="0"/>
              <a:t>Ussher, J. M., </a:t>
            </a:r>
            <a:r>
              <a:rPr dirty="0" err="1"/>
              <a:t>Hawkey</a:t>
            </a:r>
            <a:r>
              <a:rPr dirty="0"/>
              <a:t>, A., </a:t>
            </a:r>
            <a:r>
              <a:rPr dirty="0" err="1"/>
              <a:t>Perz</a:t>
            </a:r>
            <a:r>
              <a:rPr dirty="0"/>
              <a:t>, J., </a:t>
            </a:r>
            <a:r>
              <a:rPr dirty="0" err="1"/>
              <a:t>Liamputtong</a:t>
            </a:r>
            <a:r>
              <a:rPr dirty="0"/>
              <a:t>, P., </a:t>
            </a:r>
            <a:r>
              <a:rPr dirty="0" err="1"/>
              <a:t>Marjadi</a:t>
            </a:r>
            <a:r>
              <a:rPr dirty="0"/>
              <a:t>, B., </a:t>
            </a:r>
            <a:r>
              <a:rPr dirty="0" err="1"/>
              <a:t>Schmied</a:t>
            </a:r>
            <a:r>
              <a:rPr dirty="0"/>
              <a:t>, V., </a:t>
            </a:r>
            <a:r>
              <a:rPr lang="en-AU" dirty="0" smtClean="0"/>
              <a:t>…</a:t>
            </a:r>
            <a:r>
              <a:rPr dirty="0" smtClean="0"/>
              <a:t> </a:t>
            </a:r>
            <a:r>
              <a:rPr dirty="0"/>
              <a:t>Brook, E. (2020). </a:t>
            </a:r>
            <a:r>
              <a:rPr i="1" dirty="0"/>
              <a:t>Crossing the line: Lived experience of sexual violence among trans women of </a:t>
            </a:r>
            <a:r>
              <a:rPr i="1" dirty="0" err="1"/>
              <a:t>colour</a:t>
            </a:r>
            <a:r>
              <a:rPr i="1" dirty="0"/>
              <a:t> from culturally and linguistically diverse (CALD) backgrounds in Australia</a:t>
            </a:r>
            <a:r>
              <a:rPr dirty="0"/>
              <a:t> (Research report, 14/2020). </a:t>
            </a:r>
            <a:r>
              <a:rPr dirty="0" smtClean="0"/>
              <a:t>Sydney</a:t>
            </a:r>
            <a:r>
              <a:rPr lang="en-AU" dirty="0" smtClean="0"/>
              <a:t>:</a:t>
            </a:r>
            <a:r>
              <a:rPr dirty="0" smtClean="0"/>
              <a:t> </a:t>
            </a:r>
            <a:r>
              <a:rPr dirty="0"/>
              <a:t>ANROWS.</a:t>
            </a:r>
          </a:p>
          <a:p>
            <a:pPr>
              <a:lnSpc>
                <a:spcPts val="1900"/>
              </a:lnSpc>
              <a:defRPr sz="1400">
                <a:solidFill>
                  <a:srgbClr val="FFFFFF"/>
                </a:solidFill>
                <a:latin typeface="Montserrat Medium"/>
                <a:ea typeface="Montserrat Medium"/>
                <a:cs typeface="Montserrat Medium"/>
                <a:sym typeface="Montserrat Medium"/>
              </a:defRPr>
            </a:pPr>
            <a:endParaRPr dirty="0"/>
          </a:p>
          <a:p>
            <a:pPr>
              <a:lnSpc>
                <a:spcPts val="1900"/>
              </a:lnSpc>
              <a:defRPr sz="1400">
                <a:solidFill>
                  <a:srgbClr val="FFFFFF"/>
                </a:solidFill>
                <a:latin typeface="Montserrat Medium"/>
                <a:ea typeface="Montserrat Medium"/>
                <a:cs typeface="Montserrat Medium"/>
                <a:sym typeface="Montserrat Medium"/>
              </a:defRPr>
            </a:pPr>
            <a:r>
              <a:rPr dirty="0"/>
              <a:t>The authors would like to thank Australia’s National Research Organisation for Women’s Safety </a:t>
            </a:r>
            <a:r>
              <a:rPr dirty="0" smtClean="0"/>
              <a:t>(</a:t>
            </a:r>
            <a:r>
              <a:rPr dirty="0"/>
              <a:t>ANROWS</a:t>
            </a:r>
            <a:r>
              <a:rPr dirty="0" smtClean="0"/>
              <a:t>) </a:t>
            </a:r>
            <a:r>
              <a:rPr dirty="0"/>
              <a:t>for funding this research. The views expressed in this document are those of the authors and cannot be attributed to ANROWS.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p:cNvSpPr txBox="1">
            <a:spLocks noGrp="1"/>
          </p:cNvSpPr>
          <p:nvPr>
            <p:ph type="title"/>
          </p:nvPr>
        </p:nvSpPr>
        <p:spPr>
          <a:xfrm>
            <a:off x="532136" y="253483"/>
            <a:ext cx="10821665" cy="1325563"/>
          </a:xfrm>
          <a:prstGeom prst="rect">
            <a:avLst/>
          </a:prstGeom>
        </p:spPr>
        <p:txBody>
          <a:bodyPr/>
          <a:lstStyle/>
          <a:p>
            <a:r>
              <a:t>Who are trans women of colour?</a:t>
            </a:r>
          </a:p>
        </p:txBody>
      </p:sp>
      <p:pic>
        <p:nvPicPr>
          <p:cNvPr id="133" name="Picture 9" descr="Picture 9"/>
          <p:cNvPicPr>
            <a:picLocks noChangeAspect="1"/>
          </p:cNvPicPr>
          <p:nvPr/>
        </p:nvPicPr>
        <p:blipFill>
          <a:blip r:embed="rId3">
            <a:extLst/>
          </a:blip>
          <a:stretch>
            <a:fillRect/>
          </a:stretch>
        </p:blipFill>
        <p:spPr>
          <a:xfrm>
            <a:off x="532136" y="1790456"/>
            <a:ext cx="3162788" cy="609990"/>
          </a:xfrm>
          <a:prstGeom prst="rect">
            <a:avLst/>
          </a:prstGeom>
          <a:ln w="12700">
            <a:miter lim="400000"/>
          </a:ln>
        </p:spPr>
      </p:pic>
      <p:pic>
        <p:nvPicPr>
          <p:cNvPr id="134" name="Picture 10" descr="Picture 10"/>
          <p:cNvPicPr>
            <a:picLocks noChangeAspect="1"/>
          </p:cNvPicPr>
          <p:nvPr/>
        </p:nvPicPr>
        <p:blipFill>
          <a:blip r:embed="rId3">
            <a:extLst/>
          </a:blip>
          <a:stretch>
            <a:fillRect/>
          </a:stretch>
        </p:blipFill>
        <p:spPr>
          <a:xfrm>
            <a:off x="532136" y="2757692"/>
            <a:ext cx="3162788" cy="609989"/>
          </a:xfrm>
          <a:prstGeom prst="rect">
            <a:avLst/>
          </a:prstGeom>
          <a:ln w="12700">
            <a:miter lim="400000"/>
          </a:ln>
        </p:spPr>
      </p:pic>
      <p:pic>
        <p:nvPicPr>
          <p:cNvPr id="135" name="Picture 11" descr="Picture 11"/>
          <p:cNvPicPr>
            <a:picLocks noChangeAspect="1"/>
          </p:cNvPicPr>
          <p:nvPr/>
        </p:nvPicPr>
        <p:blipFill>
          <a:blip r:embed="rId3">
            <a:extLst/>
          </a:blip>
          <a:stretch>
            <a:fillRect/>
          </a:stretch>
        </p:blipFill>
        <p:spPr>
          <a:xfrm>
            <a:off x="532136" y="3704619"/>
            <a:ext cx="3162788" cy="609990"/>
          </a:xfrm>
          <a:prstGeom prst="rect">
            <a:avLst/>
          </a:prstGeom>
          <a:ln w="12700">
            <a:miter lim="400000"/>
          </a:ln>
        </p:spPr>
      </p:pic>
      <p:pic>
        <p:nvPicPr>
          <p:cNvPr id="136" name="Picture 12" descr="Picture 12"/>
          <p:cNvPicPr>
            <a:picLocks noChangeAspect="1"/>
          </p:cNvPicPr>
          <p:nvPr/>
        </p:nvPicPr>
        <p:blipFill>
          <a:blip r:embed="rId3">
            <a:extLst/>
          </a:blip>
          <a:stretch>
            <a:fillRect/>
          </a:stretch>
        </p:blipFill>
        <p:spPr>
          <a:xfrm>
            <a:off x="532136" y="4684781"/>
            <a:ext cx="3162788" cy="609989"/>
          </a:xfrm>
          <a:prstGeom prst="rect">
            <a:avLst/>
          </a:prstGeom>
          <a:ln w="12700">
            <a:miter lim="400000"/>
          </a:ln>
        </p:spPr>
      </p:pic>
      <p:pic>
        <p:nvPicPr>
          <p:cNvPr id="137" name="Picture 13" descr="Picture 13"/>
          <p:cNvPicPr>
            <a:picLocks noChangeAspect="1"/>
          </p:cNvPicPr>
          <p:nvPr/>
        </p:nvPicPr>
        <p:blipFill>
          <a:blip r:embed="rId3">
            <a:extLst/>
          </a:blip>
          <a:stretch>
            <a:fillRect/>
          </a:stretch>
        </p:blipFill>
        <p:spPr>
          <a:xfrm>
            <a:off x="532136" y="5652018"/>
            <a:ext cx="3162788" cy="609989"/>
          </a:xfrm>
          <a:prstGeom prst="rect">
            <a:avLst/>
          </a:prstGeom>
          <a:ln w="12700">
            <a:miter lim="400000"/>
          </a:ln>
        </p:spPr>
      </p:pic>
      <p:sp>
        <p:nvSpPr>
          <p:cNvPr id="138" name="Rectangle 14"/>
          <p:cNvSpPr txBox="1"/>
          <p:nvPr/>
        </p:nvSpPr>
        <p:spPr>
          <a:xfrm>
            <a:off x="4021492" y="1821130"/>
            <a:ext cx="7342363" cy="5796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1900"/>
              </a:lnSpc>
              <a:defRPr sz="1400">
                <a:latin typeface="Montserrat Medium"/>
                <a:ea typeface="Montserrat Medium"/>
                <a:cs typeface="Montserrat Medium"/>
                <a:sym typeface="Montserrat Medium"/>
              </a:defRPr>
            </a:lvl1pPr>
          </a:lstStyle>
          <a:p>
            <a:r>
              <a:rPr dirty="0"/>
              <a:t>Transgender </a:t>
            </a:r>
            <a:r>
              <a:rPr dirty="0" smtClean="0"/>
              <a:t>(</a:t>
            </a:r>
            <a:r>
              <a:rPr lang="en-AU" dirty="0" smtClean="0"/>
              <a:t>"</a:t>
            </a:r>
            <a:r>
              <a:rPr dirty="0" smtClean="0"/>
              <a:t>trans</a:t>
            </a:r>
            <a:r>
              <a:rPr lang="en-AU" dirty="0" smtClean="0"/>
              <a:t>"</a:t>
            </a:r>
            <a:r>
              <a:rPr dirty="0" smtClean="0"/>
              <a:t>) </a:t>
            </a:r>
            <a:r>
              <a:rPr dirty="0"/>
              <a:t>describes a person who does not identify with their gender assigned at </a:t>
            </a:r>
            <a:r>
              <a:rPr dirty="0" smtClean="0"/>
              <a:t>birth </a:t>
            </a:r>
            <a:endParaRPr dirty="0"/>
          </a:p>
        </p:txBody>
      </p:sp>
      <p:sp>
        <p:nvSpPr>
          <p:cNvPr id="139" name="Title 1"/>
          <p:cNvSpPr txBox="1"/>
          <p:nvPr/>
        </p:nvSpPr>
        <p:spPr>
          <a:xfrm>
            <a:off x="532136" y="1795996"/>
            <a:ext cx="3162788" cy="60998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1900">
                <a:solidFill>
                  <a:srgbClr val="FFFFFF"/>
                </a:solidFill>
                <a:latin typeface="Montserrat SemiBold"/>
                <a:ea typeface="Montserrat SemiBold"/>
                <a:cs typeface="Montserrat SemiBold"/>
                <a:sym typeface="Montserrat SemiBold"/>
              </a:defRPr>
            </a:lvl1pPr>
          </a:lstStyle>
          <a:p>
            <a:r>
              <a:rPr dirty="0"/>
              <a:t>Transgender </a:t>
            </a:r>
            <a:r>
              <a:rPr lang="en-AU" dirty="0" smtClean="0"/>
              <a:t>(“</a:t>
            </a:r>
            <a:r>
              <a:rPr dirty="0" smtClean="0"/>
              <a:t>trans</a:t>
            </a:r>
            <a:r>
              <a:rPr lang="en-AU" dirty="0" smtClean="0"/>
              <a:t>"</a:t>
            </a:r>
            <a:r>
              <a:rPr dirty="0" smtClean="0"/>
              <a:t>)</a:t>
            </a:r>
            <a:endParaRPr dirty="0"/>
          </a:p>
        </p:txBody>
      </p:sp>
      <p:sp>
        <p:nvSpPr>
          <p:cNvPr id="140" name="Title 1"/>
          <p:cNvSpPr txBox="1"/>
          <p:nvPr/>
        </p:nvSpPr>
        <p:spPr>
          <a:xfrm>
            <a:off x="532136" y="2750308"/>
            <a:ext cx="3162788" cy="60998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1900">
                <a:solidFill>
                  <a:srgbClr val="FFFFFF"/>
                </a:solidFill>
                <a:latin typeface="Montserrat SemiBold"/>
                <a:ea typeface="Montserrat SemiBold"/>
                <a:cs typeface="Montserrat SemiBold"/>
                <a:sym typeface="Montserrat SemiBold"/>
              </a:defRPr>
            </a:lvl1pPr>
          </a:lstStyle>
          <a:p>
            <a:r>
              <a:t>Trans woman</a:t>
            </a:r>
          </a:p>
        </p:txBody>
      </p:sp>
      <p:sp>
        <p:nvSpPr>
          <p:cNvPr id="141" name="Title 1"/>
          <p:cNvSpPr txBox="1"/>
          <p:nvPr/>
        </p:nvSpPr>
        <p:spPr>
          <a:xfrm>
            <a:off x="532136" y="3717545"/>
            <a:ext cx="3162788" cy="60998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1900">
                <a:solidFill>
                  <a:srgbClr val="FFFFFF"/>
                </a:solidFill>
                <a:latin typeface="Montserrat SemiBold"/>
                <a:ea typeface="Montserrat SemiBold"/>
                <a:cs typeface="Montserrat SemiBold"/>
                <a:sym typeface="Montserrat SemiBold"/>
              </a:defRPr>
            </a:lvl1pPr>
          </a:lstStyle>
          <a:p>
            <a:r>
              <a:t>Trans women of colour</a:t>
            </a:r>
          </a:p>
        </p:txBody>
      </p:sp>
      <p:sp>
        <p:nvSpPr>
          <p:cNvPr id="142" name="Title 1"/>
          <p:cNvSpPr txBox="1"/>
          <p:nvPr/>
        </p:nvSpPr>
        <p:spPr>
          <a:xfrm>
            <a:off x="532136" y="4684781"/>
            <a:ext cx="3162788" cy="60998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1900">
                <a:solidFill>
                  <a:srgbClr val="FFFFFF"/>
                </a:solidFill>
                <a:latin typeface="Montserrat SemiBold"/>
                <a:ea typeface="Montserrat SemiBold"/>
                <a:cs typeface="Montserrat SemiBold"/>
                <a:sym typeface="Montserrat SemiBold"/>
              </a:defRPr>
            </a:lvl1pPr>
          </a:lstStyle>
          <a:p>
            <a:r>
              <a:t>LGBQ</a:t>
            </a:r>
          </a:p>
        </p:txBody>
      </p:sp>
      <p:sp>
        <p:nvSpPr>
          <p:cNvPr id="143" name="Title 1"/>
          <p:cNvSpPr txBox="1"/>
          <p:nvPr/>
        </p:nvSpPr>
        <p:spPr>
          <a:xfrm>
            <a:off x="532136" y="5652018"/>
            <a:ext cx="3162788" cy="60998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a:lnSpc>
                <a:spcPct val="90000"/>
              </a:lnSpc>
              <a:defRPr sz="1900">
                <a:solidFill>
                  <a:srgbClr val="FFFFFF"/>
                </a:solidFill>
                <a:latin typeface="Montserrat SemiBold"/>
                <a:ea typeface="Montserrat SemiBold"/>
                <a:cs typeface="Montserrat SemiBold"/>
                <a:sym typeface="Montserrat SemiBold"/>
              </a:defRPr>
            </a:lvl1pPr>
          </a:lstStyle>
          <a:p>
            <a:r>
              <a:t>Cisgender</a:t>
            </a:r>
          </a:p>
        </p:txBody>
      </p:sp>
      <p:sp>
        <p:nvSpPr>
          <p:cNvPr id="144" name="Rectangle 20"/>
          <p:cNvSpPr txBox="1"/>
          <p:nvPr/>
        </p:nvSpPr>
        <p:spPr>
          <a:xfrm>
            <a:off x="4072809" y="3735294"/>
            <a:ext cx="7239729" cy="5796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1900"/>
              </a:lnSpc>
              <a:defRPr sz="1400">
                <a:latin typeface="Montserrat Medium"/>
                <a:ea typeface="Montserrat Medium"/>
                <a:cs typeface="Montserrat Medium"/>
                <a:sym typeface="Montserrat Medium"/>
              </a:defRPr>
            </a:lvl1pPr>
          </a:lstStyle>
          <a:p>
            <a:r>
              <a:rPr dirty="0"/>
              <a:t>Trans women of </a:t>
            </a:r>
            <a:r>
              <a:rPr dirty="0" err="1"/>
              <a:t>colour</a:t>
            </a:r>
            <a:r>
              <a:rPr dirty="0"/>
              <a:t> are from a range of culturally and linguistically diverse (CALD) groups, living in predominantly </a:t>
            </a:r>
            <a:r>
              <a:rPr lang="en-AU" dirty="0" smtClean="0"/>
              <a:t>w</a:t>
            </a:r>
            <a:r>
              <a:rPr dirty="0" err="1" smtClean="0"/>
              <a:t>hite</a:t>
            </a:r>
            <a:r>
              <a:rPr dirty="0" smtClean="0"/>
              <a:t> </a:t>
            </a:r>
            <a:r>
              <a:rPr dirty="0"/>
              <a:t>societies, such as </a:t>
            </a:r>
            <a:r>
              <a:rPr dirty="0" smtClean="0"/>
              <a:t>Australia</a:t>
            </a:r>
            <a:endParaRPr dirty="0"/>
          </a:p>
        </p:txBody>
      </p:sp>
      <p:sp>
        <p:nvSpPr>
          <p:cNvPr id="145" name="Rectangle 21"/>
          <p:cNvSpPr txBox="1"/>
          <p:nvPr/>
        </p:nvSpPr>
        <p:spPr>
          <a:xfrm>
            <a:off x="4072809" y="4766143"/>
            <a:ext cx="7487819" cy="5796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1900"/>
              </a:lnSpc>
              <a:defRPr sz="1400">
                <a:latin typeface="Montserrat Medium"/>
                <a:ea typeface="Montserrat Medium"/>
                <a:cs typeface="Montserrat Medium"/>
                <a:sym typeface="Montserrat Medium"/>
              </a:defRPr>
            </a:lvl1pPr>
          </a:lstStyle>
          <a:p>
            <a:r>
              <a:rPr dirty="0"/>
              <a:t>Some trans people identify as lesbian, gay, bisexual or queer (LGBQ</a:t>
            </a:r>
            <a:r>
              <a:rPr dirty="0" smtClean="0"/>
              <a:t>)</a:t>
            </a:r>
            <a:r>
              <a:rPr lang="en-AU" dirty="0" smtClean="0"/>
              <a:t>; o</a:t>
            </a:r>
            <a:r>
              <a:rPr dirty="0" err="1" smtClean="0"/>
              <a:t>thers</a:t>
            </a:r>
            <a:r>
              <a:rPr dirty="0" smtClean="0"/>
              <a:t> </a:t>
            </a:r>
            <a:r>
              <a:rPr dirty="0"/>
              <a:t>identify as heterosexual or </a:t>
            </a:r>
            <a:r>
              <a:rPr dirty="0" smtClean="0"/>
              <a:t>straight</a:t>
            </a:r>
            <a:endParaRPr dirty="0"/>
          </a:p>
        </p:txBody>
      </p:sp>
      <p:sp>
        <p:nvSpPr>
          <p:cNvPr id="146" name="Rectangle 22"/>
          <p:cNvSpPr txBox="1"/>
          <p:nvPr/>
        </p:nvSpPr>
        <p:spPr>
          <a:xfrm>
            <a:off x="4072809" y="5796992"/>
            <a:ext cx="7487819" cy="3291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1900"/>
              </a:lnSpc>
              <a:defRPr sz="1400">
                <a:latin typeface="Montserrat Medium"/>
                <a:ea typeface="Montserrat Medium"/>
                <a:cs typeface="Montserrat Medium"/>
                <a:sym typeface="Montserrat Medium"/>
              </a:defRPr>
            </a:lvl1pPr>
          </a:lstStyle>
          <a:p>
            <a:r>
              <a:rPr dirty="0"/>
              <a:t>Cisgender people are those who identify as the gender assigned at </a:t>
            </a:r>
            <a:r>
              <a:rPr dirty="0" smtClean="0"/>
              <a:t>birth</a:t>
            </a:r>
            <a:endParaRPr dirty="0"/>
          </a:p>
        </p:txBody>
      </p:sp>
      <p:sp>
        <p:nvSpPr>
          <p:cNvPr id="147" name="Rectangle 23"/>
          <p:cNvSpPr txBox="1"/>
          <p:nvPr/>
        </p:nvSpPr>
        <p:spPr>
          <a:xfrm>
            <a:off x="4072809" y="2813096"/>
            <a:ext cx="6871670" cy="57964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1900"/>
              </a:lnSpc>
              <a:defRPr sz="1400">
                <a:latin typeface="Montserrat Medium"/>
                <a:ea typeface="Montserrat Medium"/>
                <a:cs typeface="Montserrat Medium"/>
                <a:sym typeface="Montserrat Medium"/>
              </a:defRPr>
            </a:lvl1pPr>
          </a:lstStyle>
          <a:p>
            <a:r>
              <a:rPr dirty="0"/>
              <a:t>A trans woman is a person who was assigned male at birth, but identifies as a </a:t>
            </a:r>
            <a:r>
              <a:rPr dirty="0" smtClean="0"/>
              <a:t>woman</a:t>
            </a: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itle 1"/>
          <p:cNvSpPr txBox="1">
            <a:spLocks noGrp="1"/>
          </p:cNvSpPr>
          <p:nvPr>
            <p:ph type="title"/>
          </p:nvPr>
        </p:nvSpPr>
        <p:spPr>
          <a:xfrm>
            <a:off x="402512" y="466568"/>
            <a:ext cx="5562600" cy="711091"/>
          </a:xfrm>
          <a:prstGeom prst="rect">
            <a:avLst/>
          </a:prstGeom>
        </p:spPr>
        <p:txBody>
          <a:bodyPr anchor="t"/>
          <a:lstStyle/>
          <a:p>
            <a:r>
              <a:t>References</a:t>
            </a:r>
          </a:p>
        </p:txBody>
      </p:sp>
      <p:sp>
        <p:nvSpPr>
          <p:cNvPr id="421" name="Rectangle 7"/>
          <p:cNvSpPr txBox="1"/>
          <p:nvPr/>
        </p:nvSpPr>
        <p:spPr>
          <a:xfrm>
            <a:off x="385579" y="1143791"/>
            <a:ext cx="8440863" cy="51911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1000"/>
              </a:spcBef>
              <a:defRPr sz="1300">
                <a:latin typeface="Montserrat Regular"/>
                <a:ea typeface="Montserrat Regular"/>
                <a:cs typeface="Montserrat Regular"/>
                <a:sym typeface="Montserrat Regular"/>
              </a:defRPr>
            </a:pPr>
            <a:r>
              <a:rPr dirty="0" err="1"/>
              <a:t>Callander</a:t>
            </a:r>
            <a:r>
              <a:rPr dirty="0"/>
              <a:t>, D., Wiggins, J., Rosenberg, S., </a:t>
            </a:r>
            <a:r>
              <a:rPr dirty="0" err="1"/>
              <a:t>Cornelisse</a:t>
            </a:r>
            <a:r>
              <a:rPr dirty="0"/>
              <a:t>, V. J., Duck-Chong, E., Holt, M., . . . Cook, T. (2019). </a:t>
            </a:r>
            <a:r>
              <a:rPr i="1" dirty="0"/>
              <a:t>The 2018 Australian Trans and Gender Diverse Sexual Health Survey: Report of Findings</a:t>
            </a:r>
            <a:r>
              <a:rPr dirty="0"/>
              <a:t>. Retrieved from </a:t>
            </a:r>
            <a:r>
              <a:rPr u="sng" dirty="0" smtClean="0">
                <a:solidFill>
                  <a:srgbClr val="0563C1"/>
                </a:solidFill>
                <a:uFill>
                  <a:solidFill>
                    <a:srgbClr val="0563C1"/>
                  </a:solidFill>
                </a:uFill>
                <a:hlinkClick r:id="rId3"/>
              </a:rPr>
              <a:t>https</a:t>
            </a:r>
            <a:r>
              <a:rPr u="sng" dirty="0">
                <a:solidFill>
                  <a:srgbClr val="0563C1"/>
                </a:solidFill>
                <a:uFill>
                  <a:solidFill>
                    <a:srgbClr val="0563C1"/>
                  </a:solidFill>
                </a:uFill>
                <a:hlinkClick r:id="rId3"/>
              </a:rPr>
              <a:t>://kirby.unsw.edu.au/sites/default/files/kirby/report/ATGD-Sexual-Health-Survey-Report_2018.pdf</a:t>
            </a:r>
          </a:p>
          <a:p>
            <a:pPr>
              <a:spcBef>
                <a:spcPts val="1000"/>
              </a:spcBef>
              <a:defRPr sz="1300">
                <a:latin typeface="Montserrat Regular"/>
                <a:ea typeface="Montserrat Regular"/>
                <a:cs typeface="Montserrat Regular"/>
                <a:sym typeface="Montserrat Regular"/>
              </a:defRPr>
            </a:pPr>
            <a:r>
              <a:rPr lang="en-AU" dirty="0" err="1"/>
              <a:t>Centers</a:t>
            </a:r>
            <a:r>
              <a:rPr lang="en-AU" dirty="0"/>
              <a:t> for Disease Control and Prevention. (2010). </a:t>
            </a:r>
            <a:r>
              <a:rPr lang="en-AU" i="1" dirty="0"/>
              <a:t>NISVS: An Overview of 2010 Findings on Victimization by Sexual Orientation</a:t>
            </a:r>
            <a:r>
              <a:rPr lang="en-AU" dirty="0"/>
              <a:t>. Retrieved from: </a:t>
            </a:r>
            <a:r>
              <a:rPr lang="en-AU" u="sng" dirty="0">
                <a:solidFill>
                  <a:srgbClr val="0563C1"/>
                </a:solidFill>
                <a:uFill>
                  <a:solidFill>
                    <a:srgbClr val="0563C1"/>
                  </a:solidFill>
                </a:uFill>
                <a:hlinkClick r:id="rId4"/>
              </a:rPr>
              <a:t>https://www.cdc.gov/violenceprevention/pdf/cdc_nisvs_victimization_final-a.pdf</a:t>
            </a:r>
          </a:p>
          <a:p>
            <a:pPr>
              <a:spcBef>
                <a:spcPts val="1000"/>
              </a:spcBef>
              <a:defRPr sz="1300">
                <a:latin typeface="Montserrat Regular"/>
                <a:ea typeface="Montserrat Regular"/>
                <a:cs typeface="Montserrat Regular"/>
                <a:sym typeface="Montserrat Regular"/>
              </a:defRPr>
            </a:pPr>
            <a:r>
              <a:rPr dirty="0" smtClean="0"/>
              <a:t>Drabble</a:t>
            </a:r>
            <a:r>
              <a:rPr dirty="0"/>
              <a:t>, L., </a:t>
            </a:r>
            <a:r>
              <a:rPr dirty="0" err="1"/>
              <a:t>Trocki</a:t>
            </a:r>
            <a:r>
              <a:rPr dirty="0"/>
              <a:t>, K. F., Hughes, T. L., </a:t>
            </a:r>
            <a:r>
              <a:rPr dirty="0" err="1"/>
              <a:t>Korcha</a:t>
            </a:r>
            <a:r>
              <a:rPr dirty="0"/>
              <a:t>, R. A., &amp; </a:t>
            </a:r>
            <a:r>
              <a:rPr dirty="0" err="1"/>
              <a:t>Lown</a:t>
            </a:r>
            <a:r>
              <a:rPr dirty="0"/>
              <a:t>, A. E. . (2013). Sexual orientation differences in the relationship between victimization and hazardous drinking among women in the National Alcohol Survey. </a:t>
            </a:r>
            <a:r>
              <a:rPr i="1" dirty="0"/>
              <a:t>Psychology of Addictive Behaviors, 27</a:t>
            </a:r>
            <a:r>
              <a:rPr dirty="0"/>
              <a:t>(3), </a:t>
            </a:r>
            <a:r>
              <a:rPr dirty="0" smtClean="0"/>
              <a:t>639</a:t>
            </a:r>
            <a:r>
              <a:rPr lang="en-AU" dirty="0" smtClean="0"/>
              <a:t>–648</a:t>
            </a:r>
            <a:r>
              <a:rPr dirty="0" smtClean="0"/>
              <a:t>.</a:t>
            </a:r>
            <a:endParaRPr dirty="0"/>
          </a:p>
          <a:p>
            <a:pPr>
              <a:spcBef>
                <a:spcPts val="1000"/>
              </a:spcBef>
              <a:defRPr sz="1300">
                <a:latin typeface="Montserrat Regular"/>
                <a:ea typeface="Montserrat Regular"/>
                <a:cs typeface="Montserrat Regular"/>
                <a:sym typeface="Montserrat Regular"/>
              </a:defRPr>
            </a:pPr>
            <a:r>
              <a:rPr dirty="0"/>
              <a:t>James, S. E., Herman, J. L., Rankin, S., </a:t>
            </a:r>
            <a:r>
              <a:rPr dirty="0" err="1"/>
              <a:t>Keisling</a:t>
            </a:r>
            <a:r>
              <a:rPr dirty="0"/>
              <a:t>, M., </a:t>
            </a:r>
            <a:r>
              <a:rPr dirty="0" err="1"/>
              <a:t>Mottet</a:t>
            </a:r>
            <a:r>
              <a:rPr dirty="0"/>
              <a:t>, L., &amp; Anafi, M. (2016). </a:t>
            </a:r>
            <a:r>
              <a:rPr i="1" dirty="0"/>
              <a:t>The Report of the 2015 </a:t>
            </a:r>
            <a:r>
              <a:rPr i="1" dirty="0" smtClean="0"/>
              <a:t>US </a:t>
            </a:r>
            <a:r>
              <a:rPr i="1" dirty="0"/>
              <a:t>Transgender Survey</a:t>
            </a:r>
            <a:r>
              <a:rPr dirty="0"/>
              <a:t>. Retrieved from </a:t>
            </a:r>
            <a:r>
              <a:rPr u="sng" dirty="0" smtClean="0">
                <a:solidFill>
                  <a:srgbClr val="0563C1"/>
                </a:solidFill>
                <a:uFill>
                  <a:solidFill>
                    <a:srgbClr val="0563C1"/>
                  </a:solidFill>
                </a:uFill>
                <a:hlinkClick r:id="rId5"/>
              </a:rPr>
              <a:t>http</a:t>
            </a:r>
            <a:r>
              <a:rPr u="sng" dirty="0">
                <a:solidFill>
                  <a:srgbClr val="0563C1"/>
                </a:solidFill>
                <a:uFill>
                  <a:solidFill>
                    <a:srgbClr val="0563C1"/>
                  </a:solidFill>
                </a:uFill>
                <a:hlinkClick r:id="rId5"/>
              </a:rPr>
              <a:t>://www.ustranssurvey.org/</a:t>
            </a:r>
          </a:p>
          <a:p>
            <a:pPr>
              <a:spcBef>
                <a:spcPts val="1000"/>
              </a:spcBef>
              <a:defRPr sz="1300">
                <a:latin typeface="Montserrat Regular"/>
                <a:ea typeface="Montserrat Regular"/>
                <a:cs typeface="Montserrat Regular"/>
                <a:sym typeface="Montserrat Regular"/>
              </a:defRPr>
            </a:pPr>
            <a:r>
              <a:rPr dirty="0"/>
              <a:t>National Coalition of Anti-Violence Programs. (2016). </a:t>
            </a:r>
            <a:r>
              <a:rPr i="1" dirty="0"/>
              <a:t>Lesbian, Gay, Bisexual, Transgender, Queer, and HIV-Affected Hate Violence in 2016</a:t>
            </a:r>
            <a:r>
              <a:rPr dirty="0"/>
              <a:t>. Retrieved from </a:t>
            </a:r>
            <a:r>
              <a:rPr u="sng" dirty="0" smtClean="0">
                <a:solidFill>
                  <a:srgbClr val="0563C1"/>
                </a:solidFill>
                <a:uFill>
                  <a:solidFill>
                    <a:srgbClr val="0563C1"/>
                  </a:solidFill>
                </a:uFill>
                <a:hlinkClick r:id="rId6"/>
              </a:rPr>
              <a:t>https</a:t>
            </a:r>
            <a:r>
              <a:rPr u="sng" dirty="0">
                <a:solidFill>
                  <a:srgbClr val="0563C1"/>
                </a:solidFill>
                <a:uFill>
                  <a:solidFill>
                    <a:srgbClr val="0563C1"/>
                  </a:solidFill>
                </a:uFill>
                <a:hlinkClick r:id="rId6"/>
              </a:rPr>
              <a:t>://avp.org/wp-content/uploads/2017/06/NCAVP_2016HateViolence_REPORT.pdf</a:t>
            </a:r>
          </a:p>
          <a:p>
            <a:pPr>
              <a:spcBef>
                <a:spcPts val="1000"/>
              </a:spcBef>
              <a:defRPr sz="1300">
                <a:latin typeface="Montserrat Regular"/>
                <a:ea typeface="Montserrat Regular"/>
                <a:cs typeface="Montserrat Regular"/>
                <a:sym typeface="Montserrat Regular"/>
              </a:defRPr>
            </a:pPr>
            <a:r>
              <a:rPr dirty="0" err="1" smtClean="0"/>
              <a:t>Schilt</a:t>
            </a:r>
            <a:r>
              <a:rPr dirty="0"/>
              <a:t>, K., &amp; Lagos, D. (2017). The </a:t>
            </a:r>
            <a:r>
              <a:rPr lang="en-AU" dirty="0" smtClean="0"/>
              <a:t>d</a:t>
            </a:r>
            <a:r>
              <a:rPr dirty="0" err="1" smtClean="0"/>
              <a:t>evelopment</a:t>
            </a:r>
            <a:r>
              <a:rPr dirty="0" smtClean="0"/>
              <a:t> </a:t>
            </a:r>
            <a:r>
              <a:rPr dirty="0"/>
              <a:t>of </a:t>
            </a:r>
            <a:r>
              <a:rPr lang="en-AU" dirty="0" smtClean="0"/>
              <a:t>t</a:t>
            </a:r>
            <a:r>
              <a:rPr dirty="0" err="1" smtClean="0"/>
              <a:t>ransgender</a:t>
            </a:r>
            <a:r>
              <a:rPr dirty="0" smtClean="0"/>
              <a:t> </a:t>
            </a:r>
            <a:r>
              <a:rPr lang="en-AU" dirty="0" smtClean="0"/>
              <a:t>s</a:t>
            </a:r>
            <a:r>
              <a:rPr dirty="0" err="1" smtClean="0"/>
              <a:t>tudies</a:t>
            </a:r>
            <a:r>
              <a:rPr dirty="0" smtClean="0"/>
              <a:t> </a:t>
            </a:r>
            <a:r>
              <a:rPr dirty="0"/>
              <a:t>in </a:t>
            </a:r>
            <a:r>
              <a:rPr lang="en-AU" dirty="0" smtClean="0"/>
              <a:t>s</a:t>
            </a:r>
            <a:r>
              <a:rPr dirty="0" err="1" smtClean="0"/>
              <a:t>ociology</a:t>
            </a:r>
            <a:r>
              <a:rPr dirty="0"/>
              <a:t>. </a:t>
            </a:r>
            <a:r>
              <a:rPr i="1" dirty="0"/>
              <a:t>Annual Review of Sociology, 43</a:t>
            </a:r>
            <a:r>
              <a:rPr dirty="0"/>
              <a:t>(1), </a:t>
            </a:r>
            <a:r>
              <a:rPr dirty="0" smtClean="0"/>
              <a:t>425</a:t>
            </a:r>
            <a:r>
              <a:rPr lang="en-AU" dirty="0" smtClean="0"/>
              <a:t>–443. </a:t>
            </a:r>
            <a:r>
              <a:rPr lang="en-AU" dirty="0" smtClean="0">
                <a:hlinkClick r:id="rId7"/>
              </a:rPr>
              <a:t>https://doi.org/</a:t>
            </a:r>
            <a:r>
              <a:rPr dirty="0" smtClean="0">
                <a:hlinkClick r:id="rId7"/>
              </a:rPr>
              <a:t>10.1146/annurev-soc-060116-053348</a:t>
            </a:r>
            <a:r>
              <a:rPr lang="en-AU" dirty="0" smtClean="0"/>
              <a:t> </a:t>
            </a:r>
            <a:endParaRPr dirty="0"/>
          </a:p>
          <a:p>
            <a:pPr>
              <a:spcBef>
                <a:spcPts val="1000"/>
              </a:spcBef>
              <a:defRPr sz="1300">
                <a:latin typeface="Montserrat Regular"/>
                <a:ea typeface="Montserrat Regular"/>
                <a:cs typeface="Montserrat Regular"/>
                <a:sym typeface="Montserrat Regular"/>
              </a:defRPr>
            </a:pPr>
            <a:r>
              <a:rPr dirty="0" err="1"/>
              <a:t>Stotzer</a:t>
            </a:r>
            <a:r>
              <a:rPr dirty="0"/>
              <a:t>, R. L. (2009). Violence against transgender people: A review of United States data. </a:t>
            </a:r>
            <a:r>
              <a:rPr i="1" dirty="0"/>
              <a:t>Aggression and Violent Behavior, 14</a:t>
            </a:r>
            <a:r>
              <a:rPr dirty="0"/>
              <a:t>(3), </a:t>
            </a:r>
            <a:r>
              <a:rPr dirty="0" smtClean="0"/>
              <a:t>170</a:t>
            </a:r>
            <a:r>
              <a:rPr lang="en-AU" dirty="0" smtClean="0"/>
              <a:t>–179</a:t>
            </a:r>
            <a:r>
              <a:rPr dirty="0" smtClean="0"/>
              <a:t>. </a:t>
            </a:r>
            <a:r>
              <a:rPr lang="en-AU" dirty="0" smtClean="0">
                <a:hlinkClick r:id="rId8"/>
              </a:rPr>
              <a:t>https://doi.org/</a:t>
            </a:r>
            <a:r>
              <a:rPr dirty="0" smtClean="0">
                <a:hlinkClick r:id="rId8"/>
              </a:rPr>
              <a:t>10.1016/j.avb.2009.01.006</a:t>
            </a:r>
            <a:r>
              <a:rPr lang="en-AU" dirty="0" smtClean="0"/>
              <a:t> </a:t>
            </a:r>
            <a:endParaRPr dirty="0"/>
          </a:p>
          <a:p>
            <a:pPr>
              <a:spcBef>
                <a:spcPts val="1000"/>
              </a:spcBef>
              <a:defRPr sz="1300">
                <a:latin typeface="Montserrat Regular"/>
                <a:ea typeface="Montserrat Regular"/>
                <a:cs typeface="Montserrat Regular"/>
                <a:sym typeface="Montserrat Regular"/>
              </a:defRPr>
            </a:pPr>
            <a:r>
              <a:rPr dirty="0" err="1"/>
              <a:t>Yavorsky</a:t>
            </a:r>
            <a:r>
              <a:rPr dirty="0"/>
              <a:t>, J. E., &amp; Sayer, L. (2013). "Doing </a:t>
            </a:r>
            <a:r>
              <a:rPr lang="en-AU" dirty="0" smtClean="0"/>
              <a:t>f</a:t>
            </a:r>
            <a:r>
              <a:rPr dirty="0" smtClean="0"/>
              <a:t>ear</a:t>
            </a:r>
            <a:r>
              <a:rPr dirty="0"/>
              <a:t>": The </a:t>
            </a:r>
            <a:r>
              <a:rPr lang="en-AU" dirty="0" err="1" smtClean="0"/>
              <a:t>i</a:t>
            </a:r>
            <a:r>
              <a:rPr dirty="0" err="1" smtClean="0"/>
              <a:t>nfluence</a:t>
            </a:r>
            <a:r>
              <a:rPr dirty="0" smtClean="0"/>
              <a:t> </a:t>
            </a:r>
            <a:r>
              <a:rPr dirty="0"/>
              <a:t>of </a:t>
            </a:r>
            <a:r>
              <a:rPr lang="en-AU" dirty="0" smtClean="0"/>
              <a:t>h</a:t>
            </a:r>
            <a:r>
              <a:rPr dirty="0" err="1" smtClean="0"/>
              <a:t>etero</a:t>
            </a:r>
            <a:r>
              <a:rPr dirty="0" smtClean="0"/>
              <a:t>-femininity </a:t>
            </a:r>
            <a:r>
              <a:rPr dirty="0"/>
              <a:t>on </a:t>
            </a:r>
            <a:r>
              <a:rPr dirty="0" smtClean="0"/>
              <a:t>(</a:t>
            </a:r>
            <a:r>
              <a:rPr lang="en-AU" dirty="0" smtClean="0"/>
              <a:t>t</a:t>
            </a:r>
            <a:r>
              <a:rPr dirty="0" smtClean="0"/>
              <a:t>rans)</a:t>
            </a:r>
            <a:r>
              <a:rPr lang="en-AU" dirty="0" smtClean="0"/>
              <a:t> </a:t>
            </a:r>
            <a:r>
              <a:rPr lang="en-AU" dirty="0"/>
              <a:t>w</a:t>
            </a:r>
            <a:r>
              <a:rPr dirty="0" smtClean="0"/>
              <a:t>omen's </a:t>
            </a:r>
            <a:r>
              <a:rPr lang="en-AU" dirty="0" smtClean="0"/>
              <a:t>f</a:t>
            </a:r>
            <a:r>
              <a:rPr dirty="0" smtClean="0"/>
              <a:t>ears </a:t>
            </a:r>
            <a:r>
              <a:rPr dirty="0"/>
              <a:t>of </a:t>
            </a:r>
            <a:r>
              <a:rPr lang="en-AU" dirty="0" smtClean="0"/>
              <a:t>v</a:t>
            </a:r>
            <a:r>
              <a:rPr dirty="0" err="1" smtClean="0"/>
              <a:t>ictimization</a:t>
            </a:r>
            <a:r>
              <a:rPr dirty="0"/>
              <a:t>. </a:t>
            </a:r>
            <a:r>
              <a:rPr i="1" dirty="0" smtClean="0"/>
              <a:t>The </a:t>
            </a:r>
            <a:r>
              <a:rPr i="1" dirty="0"/>
              <a:t>Sociological Quarterly, 54</a:t>
            </a:r>
            <a:r>
              <a:rPr dirty="0"/>
              <a:t>(4), </a:t>
            </a:r>
            <a:r>
              <a:rPr dirty="0" smtClean="0"/>
              <a:t>511</a:t>
            </a:r>
            <a:r>
              <a:rPr lang="en-AU" dirty="0" smtClean="0"/>
              <a:t>–533. </a:t>
            </a:r>
            <a:r>
              <a:rPr lang="en-AU" dirty="0" smtClean="0">
                <a:hlinkClick r:id="rId9"/>
              </a:rPr>
              <a:t>https://doi.org/</a:t>
            </a:r>
            <a:r>
              <a:rPr dirty="0" smtClean="0">
                <a:hlinkClick r:id="rId9"/>
              </a:rPr>
              <a:t>10.1111/tsq.12038</a:t>
            </a:r>
            <a:r>
              <a:rPr lang="en-AU" smtClean="0"/>
              <a:t> </a:t>
            </a:r>
            <a:endParaRPr dirty="0"/>
          </a:p>
        </p:txBody>
      </p:sp>
      <p:pic>
        <p:nvPicPr>
          <p:cNvPr id="422" name="annie-spratt-Xh0yiAhVLFA-unsplash.jpg" descr="annie-spratt-Xh0yiAhVLFA-unsplash.jpg"/>
          <p:cNvPicPr>
            <a:picLocks noChangeAspect="1"/>
          </p:cNvPicPr>
          <p:nvPr/>
        </p:nvPicPr>
        <p:blipFill>
          <a:blip r:embed="rId10">
            <a:extLst/>
          </a:blip>
          <a:srcRect r="71427"/>
          <a:stretch>
            <a:fillRect/>
          </a:stretch>
        </p:blipFill>
        <p:spPr>
          <a:xfrm>
            <a:off x="9197097" y="0"/>
            <a:ext cx="3053790" cy="6858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655058" y="1700790"/>
            <a:ext cx="5562600" cy="1127761"/>
          </a:xfrm>
          <a:prstGeom prst="rect">
            <a:avLst/>
          </a:prstGeom>
        </p:spPr>
        <p:txBody>
          <a:bodyPr anchor="t"/>
          <a:lstStyle/>
          <a:p>
            <a:r>
              <a:t>What is </a:t>
            </a:r>
            <a:br/>
            <a:r>
              <a:t>sexual violence?</a:t>
            </a:r>
          </a:p>
        </p:txBody>
      </p:sp>
      <p:pic>
        <p:nvPicPr>
          <p:cNvPr id="150" name="Cloud.jpg" descr="Cloud.jpg"/>
          <p:cNvPicPr>
            <a:picLocks noChangeAspect="1"/>
          </p:cNvPicPr>
          <p:nvPr/>
        </p:nvPicPr>
        <p:blipFill>
          <a:blip r:embed="rId3">
            <a:extLst/>
          </a:blip>
          <a:srcRect l="340" t="11322" r="59681" b="489"/>
          <a:stretch>
            <a:fillRect/>
          </a:stretch>
        </p:blipFill>
        <p:spPr>
          <a:xfrm>
            <a:off x="6870192" y="0"/>
            <a:ext cx="5321809" cy="6858000"/>
          </a:xfrm>
          <a:prstGeom prst="rect">
            <a:avLst/>
          </a:prstGeom>
          <a:ln w="12700">
            <a:miter lim="400000"/>
          </a:ln>
        </p:spPr>
      </p:pic>
      <p:sp>
        <p:nvSpPr>
          <p:cNvPr id="151" name="Rectangle 4"/>
          <p:cNvSpPr txBox="1"/>
          <p:nvPr/>
        </p:nvSpPr>
        <p:spPr>
          <a:xfrm>
            <a:off x="8124197" y="4840216"/>
            <a:ext cx="3403343" cy="1399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lnSpc>
                <a:spcPct val="90000"/>
              </a:lnSpc>
              <a:defRPr sz="1400" spc="28">
                <a:solidFill>
                  <a:srgbClr val="FFFFFF"/>
                </a:solidFill>
                <a:latin typeface="Montserrat SemiBold"/>
                <a:ea typeface="Montserrat SemiBold"/>
                <a:cs typeface="Montserrat SemiBold"/>
                <a:sym typeface="Montserrat SemiBold"/>
              </a:defRPr>
            </a:pPr>
            <a:r>
              <a:t>Sexual violence is everywhere. </a:t>
            </a:r>
            <a:br/>
            <a:r>
              <a:t>I’ve had this cloud over me that sexual violence is real and it’s happening all the time around me and it’s happening to me as well.</a:t>
            </a:r>
          </a:p>
          <a:p>
            <a:pPr algn="r">
              <a:lnSpc>
                <a:spcPct val="90000"/>
              </a:lnSpc>
              <a:spcBef>
                <a:spcPts val="400"/>
              </a:spcBef>
              <a:defRPr sz="1400" spc="28">
                <a:solidFill>
                  <a:srgbClr val="FFFFFF"/>
                </a:solidFill>
                <a:latin typeface="Montserrat SemiBold"/>
                <a:ea typeface="Montserrat SemiBold"/>
                <a:cs typeface="Montserrat SemiBold"/>
                <a:sym typeface="Montserrat SemiBold"/>
              </a:defRPr>
            </a:pPr>
            <a:r>
              <a:t>Fiona</a:t>
            </a:r>
          </a:p>
        </p:txBody>
      </p:sp>
      <p:sp>
        <p:nvSpPr>
          <p:cNvPr id="152" name="Rectangle 5"/>
          <p:cNvSpPr txBox="1"/>
          <p:nvPr/>
        </p:nvSpPr>
        <p:spPr>
          <a:xfrm>
            <a:off x="10507305" y="3585007"/>
            <a:ext cx="1148081" cy="2415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nSpc>
                <a:spcPct val="90000"/>
              </a:lnSpc>
              <a:defRPr sz="15000" cap="all" spc="750">
                <a:solidFill>
                  <a:srgbClr val="FFFFFF"/>
                </a:solidFill>
                <a:latin typeface="Montserrat Bold"/>
                <a:ea typeface="Montserrat Bold"/>
                <a:cs typeface="Montserrat Bold"/>
                <a:sym typeface="Montserrat Bold"/>
              </a:defRPr>
            </a:lvl1pPr>
          </a:lstStyle>
          <a:p>
            <a:r>
              <a:t>“</a:t>
            </a:r>
          </a:p>
        </p:txBody>
      </p:sp>
      <p:sp>
        <p:nvSpPr>
          <p:cNvPr id="153" name="Rectangle 7"/>
          <p:cNvSpPr txBox="1"/>
          <p:nvPr/>
        </p:nvSpPr>
        <p:spPr>
          <a:xfrm>
            <a:off x="693635" y="2859704"/>
            <a:ext cx="5688646" cy="13439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94AFB5"/>
                </a:solidFill>
                <a:latin typeface="Montserrat Bold"/>
                <a:ea typeface="Montserrat Bold"/>
                <a:cs typeface="Montserrat Bold"/>
                <a:sym typeface="Montserrat Bold"/>
              </a:defRPr>
            </a:pPr>
            <a:r>
              <a:rPr dirty="0"/>
              <a:t>Sexual </a:t>
            </a:r>
            <a:r>
              <a:rPr lang="en-AU" dirty="0" smtClean="0"/>
              <a:t>h</a:t>
            </a:r>
            <a:r>
              <a:rPr dirty="0" err="1" smtClean="0"/>
              <a:t>arassment</a:t>
            </a:r>
            <a:endParaRPr dirty="0"/>
          </a:p>
          <a:p>
            <a:pPr>
              <a:lnSpc>
                <a:spcPts val="1900"/>
              </a:lnSpc>
              <a:defRPr sz="1400">
                <a:latin typeface="Montserrat Medium"/>
                <a:ea typeface="Montserrat Medium"/>
                <a:cs typeface="Montserrat Medium"/>
                <a:sym typeface="Montserrat Medium"/>
              </a:defRPr>
            </a:pPr>
            <a:r>
              <a:rPr dirty="0"/>
              <a:t>Unwanted touching, grabbing, kissing or fondling; indecent phone calls, texts, emails or posts; inappropriate comments about body or sex life; indecent exposure; receiving unwanted sexual </a:t>
            </a:r>
            <a:r>
              <a:rPr dirty="0" smtClean="0"/>
              <a:t>photos</a:t>
            </a:r>
            <a:endParaRPr dirty="0"/>
          </a:p>
        </p:txBody>
      </p:sp>
      <p:sp>
        <p:nvSpPr>
          <p:cNvPr id="154" name="Rectangle 8"/>
          <p:cNvSpPr txBox="1"/>
          <p:nvPr/>
        </p:nvSpPr>
        <p:spPr>
          <a:xfrm>
            <a:off x="693635" y="4688932"/>
            <a:ext cx="5688646" cy="13324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94AFB5"/>
                </a:solidFill>
                <a:latin typeface="Montserrat Bold"/>
                <a:ea typeface="Montserrat Bold"/>
                <a:cs typeface="Montserrat Bold"/>
                <a:sym typeface="Montserrat Bold"/>
              </a:defRPr>
            </a:pPr>
            <a:r>
              <a:rPr dirty="0"/>
              <a:t>Sexual </a:t>
            </a:r>
            <a:r>
              <a:rPr lang="en-AU" dirty="0" smtClean="0"/>
              <a:t>a</a:t>
            </a:r>
            <a:r>
              <a:rPr dirty="0" err="1" smtClean="0"/>
              <a:t>ssault</a:t>
            </a:r>
            <a:r>
              <a:rPr dirty="0" smtClean="0"/>
              <a:t> </a:t>
            </a:r>
            <a:endParaRPr dirty="0">
              <a:solidFill>
                <a:srgbClr val="262C37"/>
              </a:solidFill>
            </a:endParaRPr>
          </a:p>
          <a:p>
            <a:pPr>
              <a:lnSpc>
                <a:spcPts val="1900"/>
              </a:lnSpc>
              <a:defRPr sz="1400">
                <a:latin typeface="Montserrat Medium"/>
                <a:ea typeface="Montserrat Medium"/>
                <a:cs typeface="Montserrat Medium"/>
                <a:sym typeface="Montserrat Medium"/>
              </a:defRPr>
            </a:pPr>
            <a:r>
              <a:rPr dirty="0"/>
              <a:t>Rape, attempted rape; aggravated sexual assault (assault with a weapon); indecent assault; penetration by objects; forced sexual activity that did not end in penetration; attempts to force a person into sexual </a:t>
            </a:r>
            <a:r>
              <a:rPr dirty="0" smtClean="0"/>
              <a:t>activity</a:t>
            </a:r>
            <a:endParaRPr dirty="0"/>
          </a:p>
        </p:txBody>
      </p:sp>
      <p:sp>
        <p:nvSpPr>
          <p:cNvPr id="155" name="Straight Connector 10"/>
          <p:cNvSpPr/>
          <p:nvPr/>
        </p:nvSpPr>
        <p:spPr>
          <a:xfrm>
            <a:off x="709300" y="4469826"/>
            <a:ext cx="5657316" cy="1"/>
          </a:xfrm>
          <a:prstGeom prst="line">
            <a:avLst/>
          </a:prstGeom>
          <a:ln w="25400" cap="rnd">
            <a:solidFill>
              <a:srgbClr val="262C37"/>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le 1"/>
          <p:cNvSpPr txBox="1">
            <a:spLocks noGrp="1"/>
          </p:cNvSpPr>
          <p:nvPr>
            <p:ph type="title"/>
          </p:nvPr>
        </p:nvSpPr>
        <p:spPr>
          <a:xfrm>
            <a:off x="618066" y="489710"/>
            <a:ext cx="10515601" cy="1414331"/>
          </a:xfrm>
          <a:prstGeom prst="rect">
            <a:avLst/>
          </a:prstGeom>
        </p:spPr>
        <p:txBody>
          <a:bodyPr anchor="t"/>
          <a:lstStyle/>
          <a:p>
            <a:r>
              <a:t>Exploring sexual violence experiences among trans women of colour</a:t>
            </a:r>
          </a:p>
          <a:p>
            <a:pPr>
              <a:lnSpc>
                <a:spcPct val="120000"/>
              </a:lnSpc>
              <a:spcBef>
                <a:spcPts val="900"/>
              </a:spcBef>
              <a:defRPr sz="2000" cap="none" spc="-100">
                <a:solidFill>
                  <a:srgbClr val="C48576"/>
                </a:solidFill>
                <a:latin typeface="Montserrat SemiBold"/>
                <a:ea typeface="Montserrat SemiBold"/>
                <a:cs typeface="Montserrat SemiBold"/>
                <a:sym typeface="Montserrat SemiBold"/>
              </a:defRPr>
            </a:pPr>
            <a:r>
              <a:t>What is our evidence?</a:t>
            </a:r>
          </a:p>
        </p:txBody>
      </p:sp>
      <p:sp>
        <p:nvSpPr>
          <p:cNvPr id="158" name="TextBox 8"/>
          <p:cNvSpPr txBox="1"/>
          <p:nvPr/>
        </p:nvSpPr>
        <p:spPr>
          <a:xfrm>
            <a:off x="280781" y="4277963"/>
            <a:ext cx="2327798"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94AFB5"/>
                </a:solidFill>
                <a:latin typeface="Montserrat Bold"/>
                <a:ea typeface="Montserrat Bold"/>
                <a:cs typeface="Montserrat Bold"/>
                <a:sym typeface="Montserrat Bold"/>
              </a:defRPr>
            </a:lvl1pPr>
          </a:lstStyle>
          <a:p>
            <a:r>
              <a:rPr dirty="0"/>
              <a:t>Previous </a:t>
            </a:r>
            <a:r>
              <a:rPr lang="en-AU" dirty="0" smtClean="0"/>
              <a:t>r</a:t>
            </a:r>
            <a:r>
              <a:rPr dirty="0" err="1" smtClean="0"/>
              <a:t>esearch</a:t>
            </a:r>
            <a:endParaRPr dirty="0"/>
          </a:p>
        </p:txBody>
      </p:sp>
      <p:sp>
        <p:nvSpPr>
          <p:cNvPr id="159" name="TextBox 9"/>
          <p:cNvSpPr txBox="1"/>
          <p:nvPr/>
        </p:nvSpPr>
        <p:spPr>
          <a:xfrm>
            <a:off x="3468744" y="4277963"/>
            <a:ext cx="2146757" cy="174329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94AFB5"/>
                </a:solidFill>
                <a:latin typeface="Montserrat Bold"/>
                <a:ea typeface="Montserrat Bold"/>
                <a:cs typeface="Montserrat Bold"/>
                <a:sym typeface="Montserrat Bold"/>
              </a:defRPr>
            </a:pPr>
            <a:r>
              <a:rPr dirty="0"/>
              <a:t>Interviews + </a:t>
            </a:r>
            <a:r>
              <a:rPr lang="en-AU" dirty="0" err="1" smtClean="0"/>
              <a:t>p</a:t>
            </a:r>
            <a:r>
              <a:rPr dirty="0" err="1" smtClean="0"/>
              <a:t>hotovoice</a:t>
            </a:r>
            <a:endParaRPr b="1" dirty="0">
              <a:latin typeface="+mj-lt"/>
              <a:ea typeface="+mj-ea"/>
              <a:cs typeface="+mj-cs"/>
              <a:sym typeface="Calibri"/>
            </a:endParaRPr>
          </a:p>
          <a:p>
            <a:pPr>
              <a:defRPr sz="1000" b="1"/>
            </a:pPr>
            <a:endParaRPr b="1" dirty="0">
              <a:latin typeface="+mj-lt"/>
              <a:ea typeface="+mj-ea"/>
              <a:cs typeface="+mj-cs"/>
              <a:sym typeface="Calibri"/>
            </a:endParaRPr>
          </a:p>
          <a:p>
            <a:pPr marL="222250" indent="-222250">
              <a:lnSpc>
                <a:spcPts val="2100"/>
              </a:lnSpc>
              <a:spcBef>
                <a:spcPts val="600"/>
              </a:spcBef>
              <a:buSzPct val="100000"/>
              <a:buFont typeface="Arial"/>
              <a:buChar char="•"/>
              <a:defRPr sz="1700">
                <a:latin typeface="Montserrat Medium"/>
                <a:ea typeface="Montserrat Medium"/>
                <a:cs typeface="Montserrat Medium"/>
                <a:sym typeface="Montserrat Medium"/>
              </a:defRPr>
            </a:pPr>
            <a:r>
              <a:rPr dirty="0"/>
              <a:t>31 interviews</a:t>
            </a:r>
          </a:p>
          <a:p>
            <a:pPr marL="222250" indent="-222250">
              <a:lnSpc>
                <a:spcPts val="2100"/>
              </a:lnSpc>
              <a:spcBef>
                <a:spcPts val="600"/>
              </a:spcBef>
              <a:buSzPct val="100000"/>
              <a:buFont typeface="Arial"/>
              <a:buChar char="•"/>
              <a:defRPr sz="1700">
                <a:latin typeface="Montserrat Medium"/>
                <a:ea typeface="Montserrat Medium"/>
                <a:cs typeface="Montserrat Medium"/>
                <a:sym typeface="Montserrat Medium"/>
              </a:defRPr>
            </a:pPr>
            <a:r>
              <a:rPr dirty="0"/>
              <a:t>19 </a:t>
            </a:r>
            <a:r>
              <a:rPr dirty="0" err="1"/>
              <a:t>photovoice</a:t>
            </a:r>
            <a:r>
              <a:rPr dirty="0"/>
              <a:t> participants</a:t>
            </a:r>
          </a:p>
        </p:txBody>
      </p:sp>
      <p:sp>
        <p:nvSpPr>
          <p:cNvPr id="160" name="TextBox 11"/>
          <p:cNvSpPr txBox="1"/>
          <p:nvPr/>
        </p:nvSpPr>
        <p:spPr>
          <a:xfrm>
            <a:off x="9069827" y="4277963"/>
            <a:ext cx="2685651" cy="209288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1200"/>
              </a:spcBef>
              <a:defRPr>
                <a:solidFill>
                  <a:srgbClr val="94AFB5"/>
                </a:solidFill>
                <a:latin typeface="Montserrat Bold"/>
                <a:ea typeface="Montserrat Bold"/>
                <a:cs typeface="Montserrat Bold"/>
                <a:sym typeface="Montserrat Bold"/>
              </a:defRPr>
            </a:pPr>
            <a:r>
              <a:rPr dirty="0"/>
              <a:t>Online </a:t>
            </a:r>
            <a:r>
              <a:rPr lang="en-AU" dirty="0" smtClean="0"/>
              <a:t>s</a:t>
            </a:r>
            <a:r>
              <a:rPr dirty="0" err="1" smtClean="0"/>
              <a:t>urvey</a:t>
            </a:r>
            <a:endParaRPr dirty="0"/>
          </a:p>
          <a:p>
            <a:pPr marL="285750" indent="-285750">
              <a:buSzPct val="100000"/>
              <a:buFont typeface="Arial"/>
              <a:buChar char="•"/>
              <a:defRPr sz="1600">
                <a:latin typeface="Montserrat Medium"/>
                <a:ea typeface="Montserrat Medium"/>
                <a:cs typeface="Montserrat Medium"/>
                <a:sym typeface="Montserrat Medium"/>
              </a:defRPr>
            </a:pPr>
            <a:r>
              <a:rPr dirty="0"/>
              <a:t>trans women (n=180, 15% CALD) </a:t>
            </a:r>
          </a:p>
          <a:p>
            <a:pPr marL="285750" indent="-285750">
              <a:buSzPct val="100000"/>
              <a:buFont typeface="Arial"/>
              <a:buChar char="•"/>
              <a:defRPr sz="1600">
                <a:latin typeface="Montserrat Medium"/>
                <a:ea typeface="Montserrat Medium"/>
                <a:cs typeface="Montserrat Medium"/>
                <a:sym typeface="Montserrat Medium"/>
              </a:defRPr>
            </a:pPr>
            <a:r>
              <a:rPr dirty="0" smtClean="0"/>
              <a:t>cisgender </a:t>
            </a:r>
            <a:r>
              <a:rPr dirty="0"/>
              <a:t>heterosexual women (n=1249, 8% CALD)</a:t>
            </a:r>
          </a:p>
          <a:p>
            <a:pPr marL="285750" indent="-285750">
              <a:buSzPct val="100000"/>
              <a:buFont typeface="Arial"/>
              <a:buChar char="•"/>
              <a:defRPr sz="1600">
                <a:latin typeface="Montserrat Medium"/>
                <a:ea typeface="Montserrat Medium"/>
                <a:cs typeface="Montserrat Medium"/>
                <a:sym typeface="Montserrat Medium"/>
              </a:defRPr>
            </a:pPr>
            <a:r>
              <a:rPr dirty="0"/>
              <a:t>cisgender LBQ (n=866, 13% CALD)</a:t>
            </a:r>
          </a:p>
        </p:txBody>
      </p:sp>
      <p:sp>
        <p:nvSpPr>
          <p:cNvPr id="161" name="Rectangle 13"/>
          <p:cNvSpPr txBox="1"/>
          <p:nvPr/>
        </p:nvSpPr>
        <p:spPr>
          <a:xfrm>
            <a:off x="6489335" y="4277963"/>
            <a:ext cx="1976106" cy="135421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94AFB5"/>
                </a:solidFill>
                <a:latin typeface="Montserrat Bold"/>
                <a:ea typeface="Montserrat Bold"/>
                <a:cs typeface="Montserrat Bold"/>
                <a:sym typeface="Montserrat Bold"/>
              </a:defRPr>
            </a:pPr>
            <a:r>
              <a:rPr dirty="0"/>
              <a:t>Online </a:t>
            </a:r>
            <a:r>
              <a:rPr lang="en-AU" dirty="0" smtClean="0"/>
              <a:t>f</a:t>
            </a:r>
            <a:r>
              <a:rPr dirty="0" err="1" smtClean="0"/>
              <a:t>orum</a:t>
            </a:r>
            <a:r>
              <a:rPr dirty="0" smtClean="0"/>
              <a:t> </a:t>
            </a:r>
            <a:r>
              <a:rPr lang="en-AU" dirty="0" smtClean="0"/>
              <a:t>a</a:t>
            </a:r>
            <a:r>
              <a:rPr dirty="0" err="1" smtClean="0"/>
              <a:t>nalysis</a:t>
            </a:r>
            <a:endParaRPr dirty="0"/>
          </a:p>
          <a:p>
            <a:pPr>
              <a:defRPr sz="1100" b="1"/>
            </a:pPr>
            <a:endParaRPr dirty="0"/>
          </a:p>
          <a:p>
            <a:pPr>
              <a:defRPr sz="100" b="1"/>
            </a:pPr>
            <a:endParaRPr dirty="0"/>
          </a:p>
          <a:p>
            <a:pPr marL="285750" indent="-285750">
              <a:buSzPct val="100000"/>
              <a:buFont typeface="Arial"/>
              <a:buChar char="•"/>
              <a:defRPr sz="1700">
                <a:latin typeface="Montserrat Medium"/>
                <a:ea typeface="Montserrat Medium"/>
                <a:cs typeface="Montserrat Medium"/>
                <a:sym typeface="Montserrat Medium"/>
              </a:defRPr>
            </a:pPr>
            <a:r>
              <a:rPr dirty="0"/>
              <a:t>950 posts </a:t>
            </a:r>
            <a:r>
              <a:rPr dirty="0" err="1"/>
              <a:t>analysed</a:t>
            </a:r>
            <a:endParaRPr dirty="0"/>
          </a:p>
        </p:txBody>
      </p:sp>
      <p:grpSp>
        <p:nvGrpSpPr>
          <p:cNvPr id="164" name="Group"/>
          <p:cNvGrpSpPr/>
          <p:nvPr/>
        </p:nvGrpSpPr>
        <p:grpSpPr>
          <a:xfrm>
            <a:off x="753533" y="2300220"/>
            <a:ext cx="1706650" cy="1706650"/>
            <a:chOff x="0" y="0"/>
            <a:chExt cx="1706648" cy="1706648"/>
          </a:xfrm>
        </p:grpSpPr>
        <p:pic>
          <p:nvPicPr>
            <p:cNvPr id="162" name="Picture 3" descr="Picture 3"/>
            <p:cNvPicPr>
              <a:picLocks noChangeAspect="1"/>
            </p:cNvPicPr>
            <p:nvPr/>
          </p:nvPicPr>
          <p:blipFill>
            <a:blip r:embed="rId3">
              <a:extLst/>
            </a:blip>
            <a:srcRect l="9065" t="4658" r="9260" b="4563"/>
            <a:stretch>
              <a:fillRect/>
            </a:stretch>
          </p:blipFill>
          <p:spPr>
            <a:xfrm>
              <a:off x="0" y="0"/>
              <a:ext cx="1706649" cy="1706649"/>
            </a:xfrm>
            <a:prstGeom prst="rect">
              <a:avLst/>
            </a:prstGeom>
            <a:ln w="12700" cap="flat">
              <a:noFill/>
              <a:miter lim="400000"/>
            </a:ln>
            <a:effectLst/>
          </p:spPr>
        </p:pic>
        <p:pic>
          <p:nvPicPr>
            <p:cNvPr id="163" name="Image" descr="Image"/>
            <p:cNvPicPr>
              <a:picLocks noChangeAspect="1"/>
            </p:cNvPicPr>
            <p:nvPr/>
          </p:nvPicPr>
          <p:blipFill>
            <a:blip r:embed="rId4">
              <a:extLst/>
            </a:blip>
            <a:stretch>
              <a:fillRect/>
            </a:stretch>
          </p:blipFill>
          <p:spPr>
            <a:xfrm>
              <a:off x="349361" y="406397"/>
              <a:ext cx="1007841" cy="893768"/>
            </a:xfrm>
            <a:prstGeom prst="rect">
              <a:avLst/>
            </a:prstGeom>
            <a:ln w="12700" cap="flat">
              <a:noFill/>
              <a:miter lim="400000"/>
            </a:ln>
            <a:effectLst/>
          </p:spPr>
        </p:pic>
      </p:grpSp>
      <p:grpSp>
        <p:nvGrpSpPr>
          <p:cNvPr id="167" name="Group"/>
          <p:cNvGrpSpPr/>
          <p:nvPr/>
        </p:nvGrpSpPr>
        <p:grpSpPr>
          <a:xfrm>
            <a:off x="3688798" y="2300177"/>
            <a:ext cx="1706650" cy="1706649"/>
            <a:chOff x="0" y="0"/>
            <a:chExt cx="1706648" cy="1706648"/>
          </a:xfrm>
        </p:grpSpPr>
        <p:pic>
          <p:nvPicPr>
            <p:cNvPr id="165" name="Picture 4" descr="Picture 4"/>
            <p:cNvPicPr>
              <a:picLocks noChangeAspect="1"/>
            </p:cNvPicPr>
            <p:nvPr/>
          </p:nvPicPr>
          <p:blipFill>
            <a:blip r:embed="rId3">
              <a:extLst/>
            </a:blip>
            <a:srcRect l="9065" t="4658" r="9260" b="4563"/>
            <a:stretch>
              <a:fillRect/>
            </a:stretch>
          </p:blipFill>
          <p:spPr>
            <a:xfrm>
              <a:off x="0" y="0"/>
              <a:ext cx="1706649" cy="1706649"/>
            </a:xfrm>
            <a:prstGeom prst="rect">
              <a:avLst/>
            </a:prstGeom>
            <a:ln w="12700" cap="flat">
              <a:noFill/>
              <a:miter lim="400000"/>
            </a:ln>
            <a:effectLst/>
          </p:spPr>
        </p:pic>
        <p:pic>
          <p:nvPicPr>
            <p:cNvPr id="166" name="Image" descr="Image"/>
            <p:cNvPicPr>
              <a:picLocks noChangeAspect="1"/>
            </p:cNvPicPr>
            <p:nvPr/>
          </p:nvPicPr>
          <p:blipFill>
            <a:blip r:embed="rId5">
              <a:extLst/>
            </a:blip>
            <a:stretch>
              <a:fillRect/>
            </a:stretch>
          </p:blipFill>
          <p:spPr>
            <a:xfrm>
              <a:off x="451466" y="330196"/>
              <a:ext cx="859750" cy="1046168"/>
            </a:xfrm>
            <a:prstGeom prst="rect">
              <a:avLst/>
            </a:prstGeom>
            <a:ln w="12700" cap="flat">
              <a:noFill/>
              <a:miter lim="400000"/>
            </a:ln>
            <a:effectLst/>
          </p:spPr>
        </p:pic>
      </p:grpSp>
      <p:grpSp>
        <p:nvGrpSpPr>
          <p:cNvPr id="170" name="Group"/>
          <p:cNvGrpSpPr/>
          <p:nvPr/>
        </p:nvGrpSpPr>
        <p:grpSpPr>
          <a:xfrm>
            <a:off x="6624063" y="2300177"/>
            <a:ext cx="1706650" cy="1706649"/>
            <a:chOff x="0" y="0"/>
            <a:chExt cx="1706648" cy="1706648"/>
          </a:xfrm>
        </p:grpSpPr>
        <p:pic>
          <p:nvPicPr>
            <p:cNvPr id="168" name="Picture 5" descr="Picture 5"/>
            <p:cNvPicPr>
              <a:picLocks noChangeAspect="1"/>
            </p:cNvPicPr>
            <p:nvPr/>
          </p:nvPicPr>
          <p:blipFill>
            <a:blip r:embed="rId3">
              <a:extLst/>
            </a:blip>
            <a:srcRect l="9065" t="4658" r="9260" b="4563"/>
            <a:stretch>
              <a:fillRect/>
            </a:stretch>
          </p:blipFill>
          <p:spPr>
            <a:xfrm>
              <a:off x="0" y="0"/>
              <a:ext cx="1706649" cy="1706649"/>
            </a:xfrm>
            <a:prstGeom prst="rect">
              <a:avLst/>
            </a:prstGeom>
            <a:ln w="12700" cap="flat">
              <a:noFill/>
              <a:miter lim="400000"/>
            </a:ln>
            <a:effectLst/>
          </p:spPr>
        </p:pic>
        <p:pic>
          <p:nvPicPr>
            <p:cNvPr id="169" name="Image" descr="Image"/>
            <p:cNvPicPr>
              <a:picLocks noChangeAspect="1"/>
            </p:cNvPicPr>
            <p:nvPr/>
          </p:nvPicPr>
          <p:blipFill>
            <a:blip r:embed="rId6">
              <a:extLst/>
            </a:blip>
            <a:srcRect b="1307"/>
            <a:stretch>
              <a:fillRect/>
            </a:stretch>
          </p:blipFill>
          <p:spPr>
            <a:xfrm>
              <a:off x="353408" y="311356"/>
              <a:ext cx="1007841" cy="958985"/>
            </a:xfrm>
            <a:prstGeom prst="rect">
              <a:avLst/>
            </a:prstGeom>
            <a:ln w="12700" cap="flat">
              <a:noFill/>
              <a:miter lim="400000"/>
            </a:ln>
            <a:effectLst/>
          </p:spPr>
        </p:pic>
      </p:grpSp>
      <p:grpSp>
        <p:nvGrpSpPr>
          <p:cNvPr id="173" name="Group"/>
          <p:cNvGrpSpPr/>
          <p:nvPr/>
        </p:nvGrpSpPr>
        <p:grpSpPr>
          <a:xfrm>
            <a:off x="9559328" y="2300177"/>
            <a:ext cx="1706650" cy="1706649"/>
            <a:chOff x="0" y="0"/>
            <a:chExt cx="1706648" cy="1706648"/>
          </a:xfrm>
        </p:grpSpPr>
        <p:pic>
          <p:nvPicPr>
            <p:cNvPr id="171" name="Picture 7" descr="Picture 7"/>
            <p:cNvPicPr>
              <a:picLocks noChangeAspect="1"/>
            </p:cNvPicPr>
            <p:nvPr/>
          </p:nvPicPr>
          <p:blipFill>
            <a:blip r:embed="rId3">
              <a:extLst/>
            </a:blip>
            <a:srcRect l="9065" t="4658" r="9260" b="4563"/>
            <a:stretch>
              <a:fillRect/>
            </a:stretch>
          </p:blipFill>
          <p:spPr>
            <a:xfrm>
              <a:off x="0" y="0"/>
              <a:ext cx="1706649" cy="1706649"/>
            </a:xfrm>
            <a:prstGeom prst="rect">
              <a:avLst/>
            </a:prstGeom>
            <a:ln w="12700" cap="flat">
              <a:noFill/>
              <a:miter lim="400000"/>
            </a:ln>
            <a:effectLst/>
          </p:spPr>
        </p:pic>
        <p:pic>
          <p:nvPicPr>
            <p:cNvPr id="172" name="Image" descr="Image"/>
            <p:cNvPicPr>
              <a:picLocks noChangeAspect="1"/>
            </p:cNvPicPr>
            <p:nvPr/>
          </p:nvPicPr>
          <p:blipFill>
            <a:blip r:embed="rId7">
              <a:extLst/>
            </a:blip>
            <a:stretch>
              <a:fillRect/>
            </a:stretch>
          </p:blipFill>
          <p:spPr>
            <a:xfrm>
              <a:off x="349361" y="456675"/>
              <a:ext cx="1007841" cy="793212"/>
            </a:xfrm>
            <a:prstGeom prst="rect">
              <a:avLst/>
            </a:prstGeom>
            <a:ln w="12700" cap="flat">
              <a:noFill/>
              <a:miter lim="400000"/>
            </a:ln>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Group-of-people.png" descr="Group-of-people.png"/>
          <p:cNvPicPr>
            <a:picLocks noChangeAspect="1"/>
          </p:cNvPicPr>
          <p:nvPr/>
        </p:nvPicPr>
        <p:blipFill>
          <a:blip r:embed="rId3">
            <a:extLst/>
          </a:blip>
          <a:stretch>
            <a:fillRect/>
          </a:stretch>
        </p:blipFill>
        <p:spPr>
          <a:xfrm>
            <a:off x="0" y="-68265"/>
            <a:ext cx="12192000" cy="6858000"/>
          </a:xfrm>
          <a:prstGeom prst="rect">
            <a:avLst/>
          </a:prstGeom>
          <a:ln w="12700">
            <a:miter lim="400000"/>
          </a:ln>
        </p:spPr>
      </p:pic>
      <p:sp>
        <p:nvSpPr>
          <p:cNvPr id="176" name="Title 1"/>
          <p:cNvSpPr txBox="1">
            <a:spLocks noGrp="1"/>
          </p:cNvSpPr>
          <p:nvPr>
            <p:ph type="title"/>
          </p:nvPr>
        </p:nvSpPr>
        <p:spPr>
          <a:xfrm>
            <a:off x="397933" y="297391"/>
            <a:ext cx="8567341" cy="1325564"/>
          </a:xfrm>
          <a:prstGeom prst="rect">
            <a:avLst/>
          </a:prstGeom>
        </p:spPr>
        <p:txBody>
          <a:bodyPr>
            <a:normAutofit fontScale="90000"/>
          </a:bodyPr>
          <a:lstStyle/>
          <a:p>
            <a:pPr defTabSz="896111">
              <a:defRPr sz="2940" spc="147">
                <a:solidFill>
                  <a:srgbClr val="FFFFFF"/>
                </a:solidFill>
              </a:defRPr>
            </a:pPr>
            <a:r>
              <a:t>Who is at risk of sexual violence in adulthood?</a:t>
            </a:r>
          </a:p>
          <a:p>
            <a:pPr defTabSz="896111">
              <a:lnSpc>
                <a:spcPct val="120000"/>
              </a:lnSpc>
              <a:spcBef>
                <a:spcPts val="800"/>
              </a:spcBef>
              <a:defRPr sz="1960" cap="none" spc="58">
                <a:solidFill>
                  <a:srgbClr val="C48576"/>
                </a:solidFill>
                <a:latin typeface="Montserrat SemiBold"/>
                <a:ea typeface="Montserrat SemiBold"/>
                <a:cs typeface="Montserrat SemiBold"/>
                <a:sym typeface="Montserrat SemiBold"/>
              </a:defRPr>
            </a:pPr>
            <a:r>
              <a:t>Previous research</a:t>
            </a:r>
          </a:p>
        </p:txBody>
      </p:sp>
      <p:grpSp>
        <p:nvGrpSpPr>
          <p:cNvPr id="180" name="Group"/>
          <p:cNvGrpSpPr/>
          <p:nvPr/>
        </p:nvGrpSpPr>
        <p:grpSpPr>
          <a:xfrm>
            <a:off x="10980218" y="130069"/>
            <a:ext cx="1137667" cy="6597862"/>
            <a:chOff x="0" y="0"/>
            <a:chExt cx="1137666" cy="6597861"/>
          </a:xfrm>
        </p:grpSpPr>
        <p:sp>
          <p:nvSpPr>
            <p:cNvPr id="177" name="Line"/>
            <p:cNvSpPr/>
            <p:nvPr/>
          </p:nvSpPr>
          <p:spPr>
            <a:xfrm flipV="1">
              <a:off x="568832" y="668972"/>
              <a:ext cx="1" cy="5260552"/>
            </a:xfrm>
            <a:prstGeom prst="line">
              <a:avLst/>
            </a:prstGeom>
            <a:noFill/>
            <a:ln w="76200" cap="flat">
              <a:solidFill>
                <a:srgbClr val="FFFFFF"/>
              </a:solidFill>
              <a:prstDash val="solid"/>
              <a:miter lim="800000"/>
              <a:tailEnd type="arrow" w="med" len="med"/>
            </a:ln>
            <a:effectLst/>
          </p:spPr>
          <p:txBody>
            <a:bodyPr wrap="square" lIns="45719" tIns="45719" rIns="45719" bIns="45719" numCol="1" anchor="t">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78" name="More at risk…"/>
            <p:cNvSpPr txBox="1"/>
            <p:nvPr/>
          </p:nvSpPr>
          <p:spPr>
            <a:xfrm>
              <a:off x="0" y="0"/>
              <a:ext cx="1137667" cy="497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defRPr sz="1300" i="1">
                  <a:solidFill>
                    <a:srgbClr val="FFFFFF"/>
                  </a:solidFill>
                  <a:latin typeface="Montserrat Regular"/>
                  <a:ea typeface="Montserrat Regular"/>
                  <a:cs typeface="Montserrat Regular"/>
                  <a:sym typeface="Montserrat Regular"/>
                </a:defRPr>
              </a:pPr>
              <a:r>
                <a:t>More at risk</a:t>
              </a:r>
            </a:p>
            <a:p>
              <a:pPr algn="ctr">
                <a:defRPr sz="1300" i="1">
                  <a:solidFill>
                    <a:srgbClr val="FFFFFF"/>
                  </a:solidFill>
                  <a:latin typeface="Montserrat Regular"/>
                  <a:ea typeface="Montserrat Regular"/>
                  <a:cs typeface="Montserrat Regular"/>
                  <a:sym typeface="Montserrat Regular"/>
                </a:defRPr>
              </a:pPr>
              <a:r>
                <a:t>Higher rates</a:t>
              </a:r>
            </a:p>
          </p:txBody>
        </p:sp>
        <p:sp>
          <p:nvSpPr>
            <p:cNvPr id="179" name="Less at risk…"/>
            <p:cNvSpPr txBox="1"/>
            <p:nvPr/>
          </p:nvSpPr>
          <p:spPr>
            <a:xfrm>
              <a:off x="32194" y="6100021"/>
              <a:ext cx="1073278" cy="497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defRPr sz="1300" i="1">
                  <a:solidFill>
                    <a:srgbClr val="FFFFFF"/>
                  </a:solidFill>
                  <a:latin typeface="Montserrat Regular"/>
                  <a:ea typeface="Montserrat Regular"/>
                  <a:cs typeface="Montserrat Regular"/>
                  <a:sym typeface="Montserrat Regular"/>
                </a:defRPr>
              </a:pPr>
              <a:r>
                <a:t>Less at risk</a:t>
              </a:r>
            </a:p>
            <a:p>
              <a:pPr>
                <a:defRPr sz="1300" i="1">
                  <a:solidFill>
                    <a:srgbClr val="FFFFFF"/>
                  </a:solidFill>
                  <a:latin typeface="Montserrat Regular"/>
                  <a:ea typeface="Montserrat Regular"/>
                  <a:cs typeface="Montserrat Regular"/>
                  <a:sym typeface="Montserrat Regular"/>
                </a:defRPr>
              </a:pPr>
              <a:r>
                <a:t>Lower rates</a:t>
              </a:r>
            </a:p>
          </p:txBody>
        </p:sp>
      </p:grpSp>
      <p:grpSp>
        <p:nvGrpSpPr>
          <p:cNvPr id="185" name="Group"/>
          <p:cNvGrpSpPr/>
          <p:nvPr/>
        </p:nvGrpSpPr>
        <p:grpSpPr>
          <a:xfrm>
            <a:off x="422492" y="2155414"/>
            <a:ext cx="1690168" cy="3704830"/>
            <a:chOff x="0" y="0"/>
            <a:chExt cx="1690166" cy="3704829"/>
          </a:xfrm>
        </p:grpSpPr>
        <p:sp>
          <p:nvSpPr>
            <p:cNvPr id="181" name="Circle"/>
            <p:cNvSpPr/>
            <p:nvPr/>
          </p:nvSpPr>
          <p:spPr>
            <a:xfrm>
              <a:off x="0" y="0"/>
              <a:ext cx="1690167" cy="169016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82" name="Circle"/>
            <p:cNvSpPr/>
            <p:nvPr/>
          </p:nvSpPr>
          <p:spPr>
            <a:xfrm>
              <a:off x="202350" y="2419364"/>
              <a:ext cx="1285466" cy="1285466"/>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83" name="Women1"/>
            <p:cNvSpPr txBox="1"/>
            <p:nvPr/>
          </p:nvSpPr>
          <p:spPr>
            <a:xfrm>
              <a:off x="129616" y="615213"/>
              <a:ext cx="1430935" cy="459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sz="2400">
                  <a:solidFill>
                    <a:srgbClr val="272C35"/>
                  </a:solidFill>
                  <a:latin typeface="Montserrat SemiBold"/>
                  <a:ea typeface="Montserrat SemiBold"/>
                  <a:cs typeface="Montserrat SemiBold"/>
                  <a:sym typeface="Montserrat SemiBold"/>
                </a:defRPr>
              </a:pPr>
              <a:r>
                <a:t>Women</a:t>
              </a:r>
              <a:r>
                <a:rPr baseline="31999"/>
                <a:t>1</a:t>
              </a:r>
            </a:p>
          </p:txBody>
        </p:sp>
        <p:sp>
          <p:nvSpPr>
            <p:cNvPr id="184" name="Men"/>
            <p:cNvSpPr txBox="1"/>
            <p:nvPr/>
          </p:nvSpPr>
          <p:spPr>
            <a:xfrm>
              <a:off x="448284" y="2832226"/>
              <a:ext cx="793599" cy="459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lnSpc>
                  <a:spcPct val="90000"/>
                </a:lnSpc>
                <a:defRPr sz="2400">
                  <a:solidFill>
                    <a:srgbClr val="272C35"/>
                  </a:solidFill>
                  <a:latin typeface="Montserrat SemiBold"/>
                  <a:ea typeface="Montserrat SemiBold"/>
                  <a:cs typeface="Montserrat SemiBold"/>
                  <a:sym typeface="Montserrat SemiBold"/>
                </a:defRPr>
              </a:lvl1pPr>
            </a:lstStyle>
            <a:p>
              <a:r>
                <a:t>Men</a:t>
              </a:r>
            </a:p>
          </p:txBody>
        </p:sp>
      </p:grpSp>
      <p:grpSp>
        <p:nvGrpSpPr>
          <p:cNvPr id="190" name="Group"/>
          <p:cNvGrpSpPr/>
          <p:nvPr/>
        </p:nvGrpSpPr>
        <p:grpSpPr>
          <a:xfrm>
            <a:off x="9539854" y="1609632"/>
            <a:ext cx="1690167" cy="3638736"/>
            <a:chOff x="0" y="0"/>
            <a:chExt cx="1690166" cy="3638734"/>
          </a:xfrm>
        </p:grpSpPr>
        <p:sp>
          <p:nvSpPr>
            <p:cNvPr id="186" name="Circle"/>
            <p:cNvSpPr/>
            <p:nvPr/>
          </p:nvSpPr>
          <p:spPr>
            <a:xfrm>
              <a:off x="0" y="0"/>
              <a:ext cx="1690167" cy="169016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87" name="Circle"/>
            <p:cNvSpPr/>
            <p:nvPr/>
          </p:nvSpPr>
          <p:spPr>
            <a:xfrm>
              <a:off x="170920" y="2353268"/>
              <a:ext cx="1285466" cy="128546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88" name="Trans  people2"/>
            <p:cNvSpPr txBox="1"/>
            <p:nvPr/>
          </p:nvSpPr>
          <p:spPr>
            <a:xfrm>
              <a:off x="192861" y="449478"/>
              <a:ext cx="1304444" cy="7912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sz="2400">
                  <a:solidFill>
                    <a:srgbClr val="272C35"/>
                  </a:solidFill>
                  <a:latin typeface="Montserrat SemiBold"/>
                  <a:ea typeface="Montserrat SemiBold"/>
                  <a:cs typeface="Montserrat SemiBold"/>
                  <a:sym typeface="Montserrat SemiBold"/>
                </a:defRPr>
              </a:pPr>
              <a:r>
                <a:t>Trans </a:t>
              </a:r>
              <a:br/>
              <a:r>
                <a:t>people</a:t>
              </a:r>
              <a:r>
                <a:rPr baseline="31999"/>
                <a:t>2</a:t>
              </a:r>
            </a:p>
          </p:txBody>
        </p:sp>
        <p:sp>
          <p:nvSpPr>
            <p:cNvPr id="189" name="Cis- gender  people"/>
            <p:cNvSpPr txBox="1"/>
            <p:nvPr/>
          </p:nvSpPr>
          <p:spPr>
            <a:xfrm>
              <a:off x="303125" y="2559121"/>
              <a:ext cx="1021056" cy="8737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a:solidFill>
                    <a:srgbClr val="272C35"/>
                  </a:solidFill>
                  <a:latin typeface="Montserrat SemiBold"/>
                  <a:ea typeface="Montserrat SemiBold"/>
                  <a:cs typeface="Montserrat SemiBold"/>
                  <a:sym typeface="Montserrat SemiBold"/>
                </a:defRPr>
              </a:pPr>
              <a:r>
                <a:t>Cis-</a:t>
              </a:r>
              <a:br/>
              <a:r>
                <a:t>gender </a:t>
              </a:r>
              <a:br/>
              <a:r>
                <a:t>people</a:t>
              </a:r>
            </a:p>
          </p:txBody>
        </p:sp>
      </p:grpSp>
      <p:grpSp>
        <p:nvGrpSpPr>
          <p:cNvPr id="195" name="Group"/>
          <p:cNvGrpSpPr/>
          <p:nvPr/>
        </p:nvGrpSpPr>
        <p:grpSpPr>
          <a:xfrm>
            <a:off x="7276777" y="1242212"/>
            <a:ext cx="1690168" cy="3751125"/>
            <a:chOff x="0" y="0"/>
            <a:chExt cx="1690166" cy="3751124"/>
          </a:xfrm>
        </p:grpSpPr>
        <p:sp>
          <p:nvSpPr>
            <p:cNvPr id="191" name="Circle"/>
            <p:cNvSpPr/>
            <p:nvPr/>
          </p:nvSpPr>
          <p:spPr>
            <a:xfrm>
              <a:off x="0" y="0"/>
              <a:ext cx="1690167" cy="169016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92" name="Circle"/>
            <p:cNvSpPr/>
            <p:nvPr/>
          </p:nvSpPr>
          <p:spPr>
            <a:xfrm>
              <a:off x="202350" y="2465659"/>
              <a:ext cx="1285466" cy="1285466"/>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93" name="Trans  people of  colour3"/>
            <p:cNvSpPr txBox="1"/>
            <p:nvPr/>
          </p:nvSpPr>
          <p:spPr>
            <a:xfrm>
              <a:off x="126510" y="354863"/>
              <a:ext cx="1468578" cy="980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sz="2100">
                  <a:solidFill>
                    <a:srgbClr val="272C35"/>
                  </a:solidFill>
                  <a:latin typeface="Montserrat SemiBold"/>
                  <a:ea typeface="Montserrat SemiBold"/>
                  <a:cs typeface="Montserrat SemiBold"/>
                  <a:sym typeface="Montserrat SemiBold"/>
                </a:defRPr>
              </a:pPr>
              <a:r>
                <a:t>Trans </a:t>
              </a:r>
              <a:br/>
              <a:r>
                <a:t>people of </a:t>
              </a:r>
              <a:br/>
              <a:r>
                <a:t>colour</a:t>
              </a:r>
              <a:r>
                <a:rPr baseline="31999"/>
                <a:t>3</a:t>
              </a:r>
            </a:p>
          </p:txBody>
        </p:sp>
        <p:sp>
          <p:nvSpPr>
            <p:cNvPr id="194" name="White  trans  people"/>
            <p:cNvSpPr txBox="1"/>
            <p:nvPr/>
          </p:nvSpPr>
          <p:spPr>
            <a:xfrm>
              <a:off x="387248" y="2671511"/>
              <a:ext cx="915671" cy="8737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a:solidFill>
                    <a:srgbClr val="272C35"/>
                  </a:solidFill>
                  <a:latin typeface="Montserrat SemiBold"/>
                  <a:ea typeface="Montserrat SemiBold"/>
                  <a:cs typeface="Montserrat SemiBold"/>
                  <a:sym typeface="Montserrat SemiBold"/>
                </a:defRPr>
              </a:pPr>
              <a:r>
                <a:t>White </a:t>
              </a:r>
              <a:br/>
              <a:r>
                <a:t>trans </a:t>
              </a:r>
              <a:br/>
              <a:r>
                <a:t>people</a:t>
              </a:r>
            </a:p>
          </p:txBody>
        </p:sp>
      </p:grpSp>
      <p:grpSp>
        <p:nvGrpSpPr>
          <p:cNvPr id="200" name="Group"/>
          <p:cNvGrpSpPr/>
          <p:nvPr/>
        </p:nvGrpSpPr>
        <p:grpSpPr>
          <a:xfrm>
            <a:off x="2656454" y="1853218"/>
            <a:ext cx="1690167" cy="3703842"/>
            <a:chOff x="0" y="0"/>
            <a:chExt cx="1690166" cy="3703841"/>
          </a:xfrm>
        </p:grpSpPr>
        <p:sp>
          <p:nvSpPr>
            <p:cNvPr id="196" name="Circle"/>
            <p:cNvSpPr/>
            <p:nvPr/>
          </p:nvSpPr>
          <p:spPr>
            <a:xfrm>
              <a:off x="0" y="0"/>
              <a:ext cx="1690167" cy="169016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97" name="Circle"/>
            <p:cNvSpPr/>
            <p:nvPr/>
          </p:nvSpPr>
          <p:spPr>
            <a:xfrm>
              <a:off x="202349" y="2418376"/>
              <a:ext cx="1285466" cy="1285466"/>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198" name="Lesbian  &amp; bisexual  women4"/>
            <p:cNvSpPr txBox="1"/>
            <p:nvPr/>
          </p:nvSpPr>
          <p:spPr>
            <a:xfrm>
              <a:off x="60255" y="354863"/>
              <a:ext cx="1569657" cy="980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sz="2100">
                  <a:solidFill>
                    <a:srgbClr val="272C35"/>
                  </a:solidFill>
                  <a:latin typeface="Montserrat SemiBold"/>
                  <a:ea typeface="Montserrat SemiBold"/>
                  <a:cs typeface="Montserrat SemiBold"/>
                  <a:sym typeface="Montserrat SemiBold"/>
                </a:defRPr>
              </a:pPr>
              <a:r>
                <a:t>Lesbian </a:t>
              </a:r>
              <a:br/>
              <a:r>
                <a:t>&amp; bisexual </a:t>
              </a:r>
              <a:br/>
              <a:r>
                <a:t>women</a:t>
              </a:r>
              <a:r>
                <a:rPr baseline="31999"/>
                <a:t>4</a:t>
              </a:r>
            </a:p>
          </p:txBody>
        </p:sp>
        <p:sp>
          <p:nvSpPr>
            <p:cNvPr id="199" name="Hetero- sexual  women"/>
            <p:cNvSpPr txBox="1"/>
            <p:nvPr/>
          </p:nvSpPr>
          <p:spPr>
            <a:xfrm>
              <a:off x="334555" y="2624228"/>
              <a:ext cx="998881" cy="8737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a:solidFill>
                    <a:srgbClr val="272C35"/>
                  </a:solidFill>
                  <a:latin typeface="Montserrat SemiBold"/>
                  <a:ea typeface="Montserrat SemiBold"/>
                  <a:cs typeface="Montserrat SemiBold"/>
                  <a:sym typeface="Montserrat SemiBold"/>
                </a:defRPr>
              </a:pPr>
              <a:r>
                <a:t>Hetero-</a:t>
              </a:r>
              <a:br/>
              <a:r>
                <a:t>sexual </a:t>
              </a:r>
              <a:br/>
              <a:r>
                <a:t>women</a:t>
              </a:r>
            </a:p>
          </p:txBody>
        </p:sp>
      </p:grpSp>
      <p:grpSp>
        <p:nvGrpSpPr>
          <p:cNvPr id="205" name="Group"/>
          <p:cNvGrpSpPr/>
          <p:nvPr/>
        </p:nvGrpSpPr>
        <p:grpSpPr>
          <a:xfrm>
            <a:off x="4890415" y="1490811"/>
            <a:ext cx="1690169" cy="3565519"/>
            <a:chOff x="0" y="0"/>
            <a:chExt cx="1690167" cy="3565517"/>
          </a:xfrm>
        </p:grpSpPr>
        <p:sp>
          <p:nvSpPr>
            <p:cNvPr id="201" name="Circle"/>
            <p:cNvSpPr/>
            <p:nvPr/>
          </p:nvSpPr>
          <p:spPr>
            <a:xfrm>
              <a:off x="0" y="0"/>
              <a:ext cx="1690167" cy="169016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02" name="Circle"/>
            <p:cNvSpPr/>
            <p:nvPr/>
          </p:nvSpPr>
          <p:spPr>
            <a:xfrm>
              <a:off x="263588" y="2280051"/>
              <a:ext cx="1285466" cy="1285466"/>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03" name="Trans  women…"/>
            <p:cNvSpPr txBox="1"/>
            <p:nvPr/>
          </p:nvSpPr>
          <p:spPr>
            <a:xfrm>
              <a:off x="305328" y="380263"/>
              <a:ext cx="1057338" cy="6740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sz="2100">
                  <a:solidFill>
                    <a:srgbClr val="272C35"/>
                  </a:solidFill>
                  <a:latin typeface="Montserrat SemiBold"/>
                  <a:ea typeface="Montserrat SemiBold"/>
                  <a:cs typeface="Montserrat SemiBold"/>
                  <a:sym typeface="Montserrat SemiBold"/>
                </a:defRPr>
              </a:pPr>
              <a:r>
                <a:rPr dirty="0"/>
                <a:t>Trans </a:t>
              </a:r>
              <a:br>
                <a:rPr dirty="0"/>
              </a:br>
              <a:r>
                <a:rPr dirty="0" smtClean="0"/>
                <a:t>women</a:t>
              </a:r>
              <a:r>
                <a:rPr lang="en-AU" baseline="30000" dirty="0" smtClean="0"/>
                <a:t>5</a:t>
              </a:r>
              <a:endParaRPr dirty="0" smtClean="0"/>
            </a:p>
          </p:txBody>
        </p:sp>
        <p:sp>
          <p:nvSpPr>
            <p:cNvPr id="204" name="LGBTQ…"/>
            <p:cNvSpPr txBox="1"/>
            <p:nvPr/>
          </p:nvSpPr>
          <p:spPr>
            <a:xfrm>
              <a:off x="412384" y="2715390"/>
              <a:ext cx="1040258" cy="622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90000"/>
                </a:lnSpc>
                <a:defRPr>
                  <a:solidFill>
                    <a:srgbClr val="272C35"/>
                  </a:solidFill>
                  <a:latin typeface="Montserrat SemiBold"/>
                  <a:ea typeface="Montserrat SemiBold"/>
                  <a:cs typeface="Montserrat SemiBold"/>
                  <a:sym typeface="Montserrat SemiBold"/>
                </a:defRPr>
              </a:pPr>
              <a:r>
                <a:rPr dirty="0"/>
                <a:t>LGBTQ </a:t>
              </a:r>
            </a:p>
            <a:p>
              <a:pPr algn="ctr">
                <a:lnSpc>
                  <a:spcPct val="90000"/>
                </a:lnSpc>
                <a:defRPr>
                  <a:solidFill>
                    <a:srgbClr val="272C35"/>
                  </a:solidFill>
                  <a:latin typeface="Montserrat SemiBold"/>
                  <a:ea typeface="Montserrat SemiBold"/>
                  <a:cs typeface="Montserrat SemiBold"/>
                  <a:sym typeface="Montserrat SemiBold"/>
                </a:defRPr>
              </a:pPr>
              <a:r>
                <a:rPr dirty="0"/>
                <a:t>groups</a:t>
              </a:r>
            </a:p>
          </p:txBody>
        </p:sp>
      </p:grpSp>
      <p:sp>
        <p:nvSpPr>
          <p:cNvPr id="206" name="Line"/>
          <p:cNvSpPr/>
          <p:nvPr/>
        </p:nvSpPr>
        <p:spPr>
          <a:xfrm flipV="1">
            <a:off x="1267575" y="3580809"/>
            <a:ext cx="1" cy="1325564"/>
          </a:xfrm>
          <a:prstGeom prst="line">
            <a:avLst/>
          </a:prstGeom>
          <a:ln w="25400">
            <a:solidFill>
              <a:srgbClr val="FFFFFF"/>
            </a:solidFill>
            <a:miter lim="400000"/>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07" name="Line"/>
          <p:cNvSpPr/>
          <p:nvPr/>
        </p:nvSpPr>
        <p:spPr>
          <a:xfrm flipV="1">
            <a:off x="3501537" y="3060049"/>
            <a:ext cx="1" cy="1325564"/>
          </a:xfrm>
          <a:prstGeom prst="line">
            <a:avLst/>
          </a:prstGeom>
          <a:ln w="25400">
            <a:solidFill>
              <a:srgbClr val="FFFFFF"/>
            </a:solidFill>
            <a:miter lim="400000"/>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08" name="Line"/>
          <p:cNvSpPr/>
          <p:nvPr/>
        </p:nvSpPr>
        <p:spPr>
          <a:xfrm flipV="1">
            <a:off x="8121861" y="2591536"/>
            <a:ext cx="1" cy="1325564"/>
          </a:xfrm>
          <a:prstGeom prst="line">
            <a:avLst/>
          </a:prstGeom>
          <a:ln w="25400">
            <a:solidFill>
              <a:srgbClr val="FFFFFF"/>
            </a:solidFill>
            <a:miter lim="400000"/>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09" name="Line"/>
          <p:cNvSpPr/>
          <p:nvPr/>
        </p:nvSpPr>
        <p:spPr>
          <a:xfrm flipV="1">
            <a:off x="10384937" y="2766218"/>
            <a:ext cx="1" cy="1325564"/>
          </a:xfrm>
          <a:prstGeom prst="line">
            <a:avLst/>
          </a:prstGeom>
          <a:ln w="25400">
            <a:solidFill>
              <a:srgbClr val="FFFFFF"/>
            </a:solidFill>
            <a:miter lim="400000"/>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10" name="Line"/>
          <p:cNvSpPr/>
          <p:nvPr/>
        </p:nvSpPr>
        <p:spPr>
          <a:xfrm flipV="1">
            <a:off x="5716931" y="3045841"/>
            <a:ext cx="1" cy="1594979"/>
          </a:xfrm>
          <a:prstGeom prst="line">
            <a:avLst/>
          </a:prstGeom>
          <a:ln w="25400">
            <a:solidFill>
              <a:srgbClr val="FFFFFF"/>
            </a:solidFill>
            <a:miter lim="400000"/>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11" name="1. (Callander et al 2019; Stozer, 2009). 2. (Callander et al 2019; Stozer, 2009). 3. (James et al 2016).  4. https://www.cdc.gov/violenceprevention/pdf/cdc_nisvs_victimization_final-a.pdf; (Callander et al 2019; Stozer, 2009; Drabble 2013). 5. (National Coalition of Anti-Violence Programs 2014, 2015, 2016)."/>
          <p:cNvSpPr txBox="1"/>
          <p:nvPr/>
        </p:nvSpPr>
        <p:spPr>
          <a:xfrm>
            <a:off x="397932" y="6392703"/>
            <a:ext cx="10231440" cy="3970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10000"/>
              </a:lnSpc>
              <a:defRPr sz="900">
                <a:solidFill>
                  <a:srgbClr val="FFFFFF"/>
                </a:solidFill>
                <a:latin typeface="Montserrat Regular"/>
                <a:ea typeface="Montserrat Regular"/>
                <a:cs typeface="Montserrat Regular"/>
                <a:sym typeface="Montserrat Regular"/>
              </a:defRPr>
            </a:lvl1pPr>
          </a:lstStyle>
          <a:p>
            <a:r>
              <a:rPr dirty="0"/>
              <a:t>1. </a:t>
            </a:r>
            <a:r>
              <a:rPr dirty="0" err="1" smtClean="0"/>
              <a:t>Callander</a:t>
            </a:r>
            <a:r>
              <a:rPr dirty="0" smtClean="0"/>
              <a:t> </a:t>
            </a:r>
            <a:r>
              <a:rPr dirty="0"/>
              <a:t>et al 2019; </a:t>
            </a:r>
            <a:r>
              <a:rPr dirty="0" err="1"/>
              <a:t>Stozer</a:t>
            </a:r>
            <a:r>
              <a:rPr dirty="0"/>
              <a:t>, </a:t>
            </a:r>
            <a:r>
              <a:rPr dirty="0" smtClean="0"/>
              <a:t>2009 2</a:t>
            </a:r>
            <a:r>
              <a:rPr lang="en-AU" dirty="0" smtClean="0"/>
              <a:t>.</a:t>
            </a:r>
            <a:r>
              <a:rPr dirty="0" smtClean="0"/>
              <a:t>.</a:t>
            </a:r>
            <a:r>
              <a:rPr lang="en-AU" dirty="0" smtClean="0"/>
              <a:t> </a:t>
            </a:r>
            <a:r>
              <a:rPr dirty="0" err="1" smtClean="0"/>
              <a:t>Callander</a:t>
            </a:r>
            <a:r>
              <a:rPr dirty="0" smtClean="0"/>
              <a:t> </a:t>
            </a:r>
            <a:r>
              <a:rPr dirty="0"/>
              <a:t>et al 2019; </a:t>
            </a:r>
            <a:r>
              <a:rPr dirty="0" err="1"/>
              <a:t>Stozer</a:t>
            </a:r>
            <a:r>
              <a:rPr dirty="0"/>
              <a:t>, </a:t>
            </a:r>
            <a:r>
              <a:rPr dirty="0" smtClean="0"/>
              <a:t>2009 </a:t>
            </a:r>
            <a:r>
              <a:rPr dirty="0"/>
              <a:t>3. </a:t>
            </a:r>
            <a:r>
              <a:rPr dirty="0" smtClean="0"/>
              <a:t>James </a:t>
            </a:r>
            <a:r>
              <a:rPr dirty="0"/>
              <a:t>et </a:t>
            </a:r>
            <a:r>
              <a:rPr dirty="0" smtClean="0"/>
              <a:t>al</a:t>
            </a:r>
            <a:r>
              <a:rPr lang="en-AU" dirty="0" smtClean="0"/>
              <a:t>.,</a:t>
            </a:r>
            <a:r>
              <a:rPr dirty="0" smtClean="0"/>
              <a:t> 2016 4</a:t>
            </a:r>
            <a:r>
              <a:rPr lang="en-AU" dirty="0" smtClean="0"/>
              <a:t>.</a:t>
            </a:r>
            <a:r>
              <a:rPr dirty="0" smtClean="0"/>
              <a:t> </a:t>
            </a:r>
            <a:r>
              <a:rPr dirty="0" err="1" smtClean="0"/>
              <a:t>Callander</a:t>
            </a:r>
            <a:r>
              <a:rPr dirty="0" smtClean="0"/>
              <a:t> </a:t>
            </a:r>
            <a:r>
              <a:rPr dirty="0"/>
              <a:t>et </a:t>
            </a:r>
            <a:r>
              <a:rPr lang="en-AU" dirty="0" smtClean="0"/>
              <a:t>al.,</a:t>
            </a:r>
            <a:r>
              <a:rPr dirty="0" smtClean="0"/>
              <a:t> </a:t>
            </a:r>
            <a:r>
              <a:rPr dirty="0"/>
              <a:t>2019</a:t>
            </a:r>
            <a:r>
              <a:rPr dirty="0" smtClean="0"/>
              <a:t>;</a:t>
            </a:r>
            <a:r>
              <a:rPr lang="en-AU" dirty="0" smtClean="0"/>
              <a:t> </a:t>
            </a:r>
            <a:r>
              <a:rPr lang="en-AU" dirty="0" err="1" smtClean="0"/>
              <a:t>Centers</a:t>
            </a:r>
            <a:r>
              <a:rPr lang="en-AU" dirty="0" smtClean="0"/>
              <a:t> for Disease Control and Prevention, 2010;</a:t>
            </a:r>
            <a:r>
              <a:rPr dirty="0" smtClean="0"/>
              <a:t> </a:t>
            </a:r>
            <a:r>
              <a:rPr lang="en-AU" dirty="0" smtClean="0"/>
              <a:t>Drabble, 2013; </a:t>
            </a:r>
            <a:r>
              <a:rPr dirty="0" err="1" smtClean="0"/>
              <a:t>Stozer</a:t>
            </a:r>
            <a:r>
              <a:rPr dirty="0"/>
              <a:t>, </a:t>
            </a:r>
            <a:r>
              <a:rPr dirty="0" smtClean="0"/>
              <a:t>2009 </a:t>
            </a:r>
            <a:r>
              <a:rPr dirty="0"/>
              <a:t>5. </a:t>
            </a:r>
            <a:r>
              <a:rPr dirty="0" smtClean="0"/>
              <a:t>National </a:t>
            </a:r>
            <a:r>
              <a:rPr dirty="0"/>
              <a:t>Coalition of Anti-Violence Programs 2014, 2015, </a:t>
            </a:r>
            <a:r>
              <a:rPr dirty="0" smtClean="0"/>
              <a:t>2016 </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3" descr="Picture 3"/>
          <p:cNvPicPr>
            <a:picLocks noChangeAspect="1"/>
          </p:cNvPicPr>
          <p:nvPr/>
        </p:nvPicPr>
        <p:blipFill>
          <a:blip r:embed="rId3">
            <a:extLst/>
          </a:blip>
          <a:stretch>
            <a:fillRect/>
          </a:stretch>
        </p:blipFill>
        <p:spPr>
          <a:xfrm>
            <a:off x="688948" y="1303078"/>
            <a:ext cx="5483188" cy="5783652"/>
          </a:xfrm>
          <a:prstGeom prst="rect">
            <a:avLst/>
          </a:prstGeom>
          <a:ln w="12700">
            <a:miter lim="400000"/>
          </a:ln>
        </p:spPr>
      </p:pic>
      <p:sp>
        <p:nvSpPr>
          <p:cNvPr id="214" name="Rectangle 4"/>
          <p:cNvSpPr txBox="1"/>
          <p:nvPr/>
        </p:nvSpPr>
        <p:spPr>
          <a:xfrm>
            <a:off x="565081" y="2201852"/>
            <a:ext cx="5730922"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262C37"/>
                </a:solidFill>
                <a:latin typeface="Montserrat Bold"/>
                <a:ea typeface="Montserrat Bold"/>
                <a:cs typeface="Montserrat Bold"/>
                <a:sym typeface="Montserrat Bold"/>
              </a:defRPr>
            </a:pPr>
            <a:r>
              <a:t>Ethnicity</a:t>
            </a:r>
          </a:p>
          <a:p>
            <a:pPr algn="ctr">
              <a:defRPr>
                <a:solidFill>
                  <a:srgbClr val="262C37"/>
                </a:solidFill>
                <a:latin typeface="Montserrat Regular"/>
                <a:ea typeface="Montserrat Regular"/>
                <a:cs typeface="Montserrat Regular"/>
                <a:sym typeface="Montserrat Regular"/>
              </a:defRPr>
            </a:pPr>
            <a:r>
              <a:t>Women of colour</a:t>
            </a:r>
          </a:p>
        </p:txBody>
      </p:sp>
      <p:sp>
        <p:nvSpPr>
          <p:cNvPr id="215" name="Rectangle 5"/>
          <p:cNvSpPr txBox="1"/>
          <p:nvPr/>
        </p:nvSpPr>
        <p:spPr>
          <a:xfrm>
            <a:off x="2633007" y="5345324"/>
            <a:ext cx="1595070" cy="1094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FFFFFF"/>
                </a:solidFill>
                <a:latin typeface="Montserrat Bold"/>
                <a:ea typeface="Montserrat Bold"/>
                <a:cs typeface="Montserrat Bold"/>
                <a:sym typeface="Montserrat Bold"/>
              </a:defRPr>
            </a:pPr>
            <a:r>
              <a:t>Social class</a:t>
            </a:r>
          </a:p>
          <a:p>
            <a:pPr algn="ctr">
              <a:defRPr sz="1600">
                <a:solidFill>
                  <a:srgbClr val="FFFFFF"/>
                </a:solidFill>
                <a:latin typeface="Montserrat Regular"/>
                <a:ea typeface="Montserrat Regular"/>
                <a:cs typeface="Montserrat Regular"/>
                <a:sym typeface="Montserrat Regular"/>
              </a:defRPr>
            </a:pPr>
            <a:r>
              <a:t>Lower SES; migration impact</a:t>
            </a:r>
          </a:p>
        </p:txBody>
      </p:sp>
      <p:sp>
        <p:nvSpPr>
          <p:cNvPr id="216" name="Rectangle 6"/>
          <p:cNvSpPr txBox="1"/>
          <p:nvPr/>
        </p:nvSpPr>
        <p:spPr>
          <a:xfrm>
            <a:off x="1207812" y="3768184"/>
            <a:ext cx="1278860" cy="853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FFFFFF"/>
                </a:solidFill>
                <a:latin typeface="Montserrat Bold"/>
                <a:ea typeface="Montserrat Bold"/>
                <a:cs typeface="Montserrat Bold"/>
                <a:sym typeface="Montserrat Bold"/>
              </a:defRPr>
            </a:pPr>
            <a:r>
              <a:rPr dirty="0"/>
              <a:t>Gender</a:t>
            </a:r>
          </a:p>
          <a:p>
            <a:pPr algn="ctr">
              <a:defRPr sz="1600">
                <a:solidFill>
                  <a:srgbClr val="FFFFFF"/>
                </a:solidFill>
                <a:latin typeface="Montserrat Regular"/>
                <a:ea typeface="Montserrat Regular"/>
                <a:cs typeface="Montserrat Regular"/>
                <a:sym typeface="Montserrat Regular"/>
              </a:defRPr>
            </a:pPr>
            <a:r>
              <a:rPr dirty="0"/>
              <a:t>Trans, and a </a:t>
            </a:r>
            <a:r>
              <a:rPr lang="en-AU" dirty="0" smtClean="0"/>
              <a:t>w</a:t>
            </a:r>
            <a:r>
              <a:rPr dirty="0" err="1" smtClean="0"/>
              <a:t>oman</a:t>
            </a:r>
            <a:endParaRPr dirty="0"/>
          </a:p>
        </p:txBody>
      </p:sp>
      <p:sp>
        <p:nvSpPr>
          <p:cNvPr id="217" name="Rectangle 7"/>
          <p:cNvSpPr txBox="1"/>
          <p:nvPr/>
        </p:nvSpPr>
        <p:spPr>
          <a:xfrm>
            <a:off x="3419315" y="3869784"/>
            <a:ext cx="3140717"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a:solidFill>
                  <a:srgbClr val="FFFFFF"/>
                </a:solidFill>
                <a:latin typeface="Montserrat Bold"/>
                <a:ea typeface="Montserrat Bold"/>
                <a:cs typeface="Montserrat Bold"/>
                <a:sym typeface="Montserrat Bold"/>
              </a:defRPr>
            </a:pPr>
            <a:r>
              <a:t>Sexuality</a:t>
            </a:r>
          </a:p>
          <a:p>
            <a:pPr algn="ctr">
              <a:defRPr>
                <a:solidFill>
                  <a:srgbClr val="FFFFFF"/>
                </a:solidFill>
                <a:latin typeface="Montserrat Regular"/>
                <a:ea typeface="Montserrat Regular"/>
                <a:cs typeface="Montserrat Regular"/>
                <a:sym typeface="Montserrat Regular"/>
              </a:defRPr>
            </a:pPr>
            <a:r>
              <a:t>LGBQ</a:t>
            </a:r>
          </a:p>
        </p:txBody>
      </p:sp>
      <p:pic>
        <p:nvPicPr>
          <p:cNvPr id="218" name="Picture 9" descr="Picture 9"/>
          <p:cNvPicPr>
            <a:picLocks noChangeAspect="1"/>
          </p:cNvPicPr>
          <p:nvPr/>
        </p:nvPicPr>
        <p:blipFill>
          <a:blip r:embed="rId4">
            <a:extLst/>
          </a:blip>
          <a:srcRect t="24991"/>
          <a:stretch>
            <a:fillRect/>
          </a:stretch>
        </p:blipFill>
        <p:spPr>
          <a:xfrm>
            <a:off x="6971594" y="-41469"/>
            <a:ext cx="5319642" cy="6970051"/>
          </a:xfrm>
          <a:prstGeom prst="rect">
            <a:avLst/>
          </a:prstGeom>
          <a:ln w="12700">
            <a:miter lim="400000"/>
          </a:ln>
        </p:spPr>
      </p:pic>
      <p:sp>
        <p:nvSpPr>
          <p:cNvPr id="219" name="Title 1"/>
          <p:cNvSpPr txBox="1">
            <a:spLocks noGrp="1"/>
          </p:cNvSpPr>
          <p:nvPr>
            <p:ph type="title"/>
          </p:nvPr>
        </p:nvSpPr>
        <p:spPr>
          <a:xfrm>
            <a:off x="384148" y="256560"/>
            <a:ext cx="8271390" cy="1130801"/>
          </a:xfrm>
          <a:prstGeom prst="rect">
            <a:avLst/>
          </a:prstGeom>
        </p:spPr>
        <p:txBody>
          <a:bodyPr anchor="t"/>
          <a:lstStyle/>
          <a:p>
            <a:pPr>
              <a:lnSpc>
                <a:spcPct val="100000"/>
              </a:lnSpc>
            </a:pPr>
            <a:r>
              <a:t>TRANS WOMEN OF COLOUR ARE </a:t>
            </a:r>
            <a:br/>
            <a:r>
              <a:t>AT HIGH RISK OF SEXUAL VIOLENCE</a:t>
            </a:r>
          </a:p>
        </p:txBody>
      </p:sp>
      <p:sp>
        <p:nvSpPr>
          <p:cNvPr id="220" name="Intersecting identities"/>
          <p:cNvSpPr txBox="1"/>
          <p:nvPr/>
        </p:nvSpPr>
        <p:spPr>
          <a:xfrm>
            <a:off x="365882" y="1357630"/>
            <a:ext cx="2705863" cy="396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nSpc>
                <a:spcPct val="120000"/>
              </a:lnSpc>
              <a:spcBef>
                <a:spcPts val="900"/>
              </a:spcBef>
              <a:defRPr sz="2000" spc="-100">
                <a:solidFill>
                  <a:srgbClr val="C48576"/>
                </a:solidFill>
                <a:latin typeface="Montserrat SemiBold"/>
                <a:ea typeface="Montserrat SemiBold"/>
                <a:cs typeface="Montserrat SemiBold"/>
                <a:sym typeface="Montserrat SemiBold"/>
              </a:defRPr>
            </a:lvl1pPr>
          </a:lstStyle>
          <a:p>
            <a:r>
              <a:t>Intersecting identities</a:t>
            </a:r>
          </a:p>
        </p:txBody>
      </p:sp>
      <p:pic>
        <p:nvPicPr>
          <p:cNvPr id="221" name="Image" descr="Image"/>
          <p:cNvPicPr>
            <a:picLocks noChangeAspect="1"/>
          </p:cNvPicPr>
          <p:nvPr/>
        </p:nvPicPr>
        <p:blipFill>
          <a:blip r:embed="rId5">
            <a:extLst/>
          </a:blip>
          <a:stretch>
            <a:fillRect/>
          </a:stretch>
        </p:blipFill>
        <p:spPr>
          <a:xfrm>
            <a:off x="3174507" y="3768184"/>
            <a:ext cx="512070" cy="85344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7"/>
          <p:cNvSpPr txBox="1"/>
          <p:nvPr/>
        </p:nvSpPr>
        <p:spPr>
          <a:xfrm>
            <a:off x="439635" y="2491404"/>
            <a:ext cx="5688646" cy="18150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94AFB5"/>
                </a:solidFill>
                <a:latin typeface="Montserrat Bold"/>
                <a:ea typeface="Montserrat Bold"/>
                <a:cs typeface="Montserrat Bold"/>
                <a:sym typeface="Montserrat Bold"/>
              </a:defRPr>
            </a:pPr>
            <a:r>
              <a:rPr dirty="0"/>
              <a:t>Sexual </a:t>
            </a:r>
            <a:r>
              <a:rPr lang="en-AU" dirty="0" smtClean="0"/>
              <a:t>h</a:t>
            </a:r>
            <a:r>
              <a:rPr dirty="0" err="1" smtClean="0"/>
              <a:t>arassment</a:t>
            </a:r>
            <a:endParaRPr dirty="0"/>
          </a:p>
          <a:p>
            <a:pPr>
              <a:lnSpc>
                <a:spcPts val="1900"/>
              </a:lnSpc>
              <a:defRPr sz="1400">
                <a:latin typeface="Montserrat Medium"/>
                <a:ea typeface="Montserrat Medium"/>
                <a:cs typeface="Montserrat Medium"/>
                <a:sym typeface="Montserrat Medium"/>
              </a:defRPr>
            </a:pPr>
            <a:r>
              <a:rPr dirty="0"/>
              <a:t>Unwanted touching, grabbing, kissing or fondling; indecent phone calls, texts, emails or posts; inappropriate comments about body or sex life; indecent exposure; receiving unwanted sexual </a:t>
            </a:r>
            <a:r>
              <a:rPr dirty="0" smtClean="0"/>
              <a:t>photos </a:t>
            </a:r>
            <a:r>
              <a:rPr dirty="0"/>
              <a:t/>
            </a:r>
            <a:br>
              <a:rPr dirty="0"/>
            </a:br>
            <a:r>
              <a:rPr dirty="0">
                <a:latin typeface="Montserrat Bold"/>
                <a:ea typeface="Montserrat Bold"/>
                <a:cs typeface="Montserrat Bold"/>
                <a:sym typeface="Montserrat Bold"/>
              </a:rPr>
              <a:t>Transphobic abuse: </a:t>
            </a:r>
            <a:r>
              <a:rPr lang="en-AU" dirty="0" err="1">
                <a:latin typeface="Montserrat Bold"/>
                <a:ea typeface="Montserrat Bold"/>
                <a:cs typeface="Montserrat Bold"/>
                <a:sym typeface="Montserrat Bold"/>
              </a:rPr>
              <a:t>m</a:t>
            </a:r>
            <a:r>
              <a:rPr dirty="0" err="1" smtClean="0">
                <a:latin typeface="Montserrat Bold"/>
                <a:ea typeface="Montserrat Bold"/>
                <a:cs typeface="Montserrat Bold"/>
                <a:sym typeface="Montserrat Bold"/>
              </a:rPr>
              <a:t>isgendering</a:t>
            </a:r>
            <a:r>
              <a:rPr dirty="0">
                <a:latin typeface="Montserrat Bold"/>
                <a:ea typeface="Montserrat Bold"/>
                <a:cs typeface="Montserrat Bold"/>
                <a:sym typeface="Montserrat Bold"/>
              </a:rPr>
              <a:t>, </a:t>
            </a:r>
            <a:r>
              <a:rPr lang="en-AU" dirty="0" smtClean="0">
                <a:latin typeface="Montserrat Bold"/>
                <a:ea typeface="Montserrat Bold"/>
                <a:cs typeface="Montserrat Bold"/>
                <a:sym typeface="Montserrat Bold"/>
              </a:rPr>
              <a:t>"</a:t>
            </a:r>
            <a:r>
              <a:rPr dirty="0" smtClean="0">
                <a:latin typeface="Montserrat Bold"/>
                <a:ea typeface="Montserrat Bold"/>
                <a:cs typeface="Montserrat Bold"/>
                <a:sym typeface="Montserrat Bold"/>
              </a:rPr>
              <a:t>catcalling</a:t>
            </a:r>
            <a:r>
              <a:rPr lang="en-AU" dirty="0">
                <a:latin typeface="Montserrat Bold"/>
                <a:ea typeface="Montserrat Bold"/>
                <a:cs typeface="Montserrat Bold"/>
                <a:sym typeface="Montserrat Bold"/>
              </a:rPr>
              <a:t>"</a:t>
            </a:r>
            <a:r>
              <a:rPr dirty="0" smtClean="0">
                <a:latin typeface="Montserrat Bold"/>
                <a:ea typeface="Montserrat Bold"/>
                <a:cs typeface="Montserrat Bold"/>
                <a:sym typeface="Montserrat Bold"/>
              </a:rPr>
              <a:t>, </a:t>
            </a:r>
            <a:r>
              <a:rPr dirty="0">
                <a:latin typeface="Montserrat Bold"/>
                <a:ea typeface="Montserrat Bold"/>
                <a:cs typeface="Montserrat Bold"/>
                <a:sym typeface="Montserrat Bold"/>
              </a:rPr>
              <a:t>hostile looks + staring, </a:t>
            </a:r>
            <a:r>
              <a:rPr dirty="0" err="1">
                <a:latin typeface="Montserrat Bold"/>
                <a:ea typeface="Montserrat Bold"/>
                <a:cs typeface="Montserrat Bold"/>
                <a:sym typeface="Montserrat Bold"/>
              </a:rPr>
              <a:t>fetishisation</a:t>
            </a:r>
            <a:endParaRPr dirty="0">
              <a:latin typeface="Montserrat Bold"/>
              <a:ea typeface="Montserrat Bold"/>
              <a:cs typeface="Montserrat Bold"/>
              <a:sym typeface="Montserrat Bold"/>
            </a:endParaRPr>
          </a:p>
        </p:txBody>
      </p:sp>
      <p:sp>
        <p:nvSpPr>
          <p:cNvPr id="224" name="Rectangle 8"/>
          <p:cNvSpPr txBox="1"/>
          <p:nvPr/>
        </p:nvSpPr>
        <p:spPr>
          <a:xfrm>
            <a:off x="439636" y="4896365"/>
            <a:ext cx="5688645" cy="133240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94AFB5"/>
                </a:solidFill>
                <a:latin typeface="Montserrat Bold"/>
                <a:ea typeface="Montserrat Bold"/>
                <a:cs typeface="Montserrat Bold"/>
                <a:sym typeface="Montserrat Bold"/>
              </a:defRPr>
            </a:pPr>
            <a:r>
              <a:rPr dirty="0"/>
              <a:t>Sexual Assault </a:t>
            </a:r>
            <a:endParaRPr dirty="0">
              <a:solidFill>
                <a:srgbClr val="262C37"/>
              </a:solidFill>
            </a:endParaRPr>
          </a:p>
          <a:p>
            <a:pPr>
              <a:lnSpc>
                <a:spcPts val="1900"/>
              </a:lnSpc>
              <a:defRPr sz="1400">
                <a:latin typeface="Montserrat Medium"/>
                <a:ea typeface="Montserrat Medium"/>
                <a:cs typeface="Montserrat Medium"/>
                <a:sym typeface="Montserrat Medium"/>
              </a:defRPr>
            </a:pPr>
            <a:r>
              <a:rPr dirty="0"/>
              <a:t>Rape, attempted rape; aggravated sexual assault (assault with a weapon); indecent assault; penetration by objects; forced sexual activity that did not end in penetration; attempts to force a person into sexual </a:t>
            </a:r>
            <a:r>
              <a:rPr dirty="0" smtClean="0"/>
              <a:t>activity</a:t>
            </a:r>
            <a:endParaRPr dirty="0"/>
          </a:p>
        </p:txBody>
      </p:sp>
      <p:sp>
        <p:nvSpPr>
          <p:cNvPr id="225" name="Straight Connector 10"/>
          <p:cNvSpPr/>
          <p:nvPr/>
        </p:nvSpPr>
        <p:spPr>
          <a:xfrm>
            <a:off x="455300" y="4677259"/>
            <a:ext cx="5657317" cy="1"/>
          </a:xfrm>
          <a:prstGeom prst="line">
            <a:avLst/>
          </a:prstGeom>
          <a:ln w="25400" cap="rnd">
            <a:solidFill>
              <a:srgbClr val="262C37"/>
            </a:solidFill>
            <a:custDash>
              <a:ds d="100000" sp="200000"/>
            </a:custDash>
          </a:ln>
        </p:spPr>
        <p:txBody>
          <a:bodyPr lIns="45719" rIns="45719"/>
          <a:lstStyle/>
          <a:p>
            <a:pPr algn="ctr">
              <a:lnSpc>
                <a:spcPct val="90000"/>
              </a:lnSpc>
              <a:defRPr sz="3100">
                <a:solidFill>
                  <a:srgbClr val="FFFFFF"/>
                </a:solidFill>
                <a:latin typeface="Montserrat SemiBold"/>
                <a:ea typeface="Montserrat SemiBold"/>
                <a:cs typeface="Montserrat SemiBold"/>
                <a:sym typeface="Montserrat SemiBold"/>
              </a:defRPr>
            </a:pPr>
            <a:endParaRPr/>
          </a:p>
        </p:txBody>
      </p:sp>
      <p:sp>
        <p:nvSpPr>
          <p:cNvPr id="226" name="Title 1"/>
          <p:cNvSpPr txBox="1">
            <a:spLocks noGrp="1"/>
          </p:cNvSpPr>
          <p:nvPr>
            <p:ph type="title"/>
          </p:nvPr>
        </p:nvSpPr>
        <p:spPr>
          <a:xfrm>
            <a:off x="427020" y="724233"/>
            <a:ext cx="6221876" cy="1954383"/>
          </a:xfrm>
          <a:prstGeom prst="rect">
            <a:avLst/>
          </a:prstGeom>
        </p:spPr>
        <p:txBody>
          <a:bodyPr anchor="t"/>
          <a:lstStyle/>
          <a:p>
            <a:r>
              <a:t>How do trans women of colour understand sexual violence?</a:t>
            </a:r>
          </a:p>
        </p:txBody>
      </p:sp>
      <p:pic>
        <p:nvPicPr>
          <p:cNvPr id="227" name="Cloud.jpg" descr="Cloud.jpg"/>
          <p:cNvPicPr>
            <a:picLocks noChangeAspect="1"/>
          </p:cNvPicPr>
          <p:nvPr/>
        </p:nvPicPr>
        <p:blipFill>
          <a:blip r:embed="rId3">
            <a:extLst/>
          </a:blip>
          <a:srcRect l="340" t="11322" r="59681" b="489"/>
          <a:stretch>
            <a:fillRect/>
          </a:stretch>
        </p:blipFill>
        <p:spPr>
          <a:xfrm>
            <a:off x="6870192" y="0"/>
            <a:ext cx="5321809" cy="6858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ontent Placeholder 4" descr="Content Placeholder 4"/>
          <p:cNvPicPr>
            <a:picLocks noChangeAspect="1"/>
          </p:cNvPicPr>
          <p:nvPr/>
        </p:nvPicPr>
        <p:blipFill>
          <a:blip r:embed="rId3">
            <a:extLst/>
          </a:blip>
          <a:stretch>
            <a:fillRect/>
          </a:stretch>
        </p:blipFill>
        <p:spPr>
          <a:xfrm rot="10800000">
            <a:off x="-1" y="0"/>
            <a:ext cx="12192001" cy="6858001"/>
          </a:xfrm>
          <a:prstGeom prst="rect">
            <a:avLst/>
          </a:prstGeom>
          <a:ln w="12700">
            <a:miter lim="400000"/>
          </a:ln>
        </p:spPr>
      </p:pic>
      <p:sp>
        <p:nvSpPr>
          <p:cNvPr id="230" name="Title 1"/>
          <p:cNvSpPr txBox="1">
            <a:spLocks noGrp="1"/>
          </p:cNvSpPr>
          <p:nvPr>
            <p:ph type="title"/>
          </p:nvPr>
        </p:nvSpPr>
        <p:spPr>
          <a:xfrm>
            <a:off x="368725" y="260619"/>
            <a:ext cx="5200584" cy="955041"/>
          </a:xfrm>
          <a:prstGeom prst="rect">
            <a:avLst/>
          </a:prstGeom>
        </p:spPr>
        <p:txBody>
          <a:bodyPr anchor="t"/>
          <a:lstStyle>
            <a:lvl1pPr>
              <a:defRPr sz="2700" i="1" cap="none" spc="135">
                <a:solidFill>
                  <a:srgbClr val="C7C6C8"/>
                </a:solidFill>
                <a:latin typeface="Montserrat Bold"/>
                <a:ea typeface="Montserrat Bold"/>
                <a:cs typeface="Montserrat Bold"/>
                <a:sym typeface="Montserrat Bold"/>
              </a:defRPr>
            </a:lvl1pPr>
          </a:lstStyle>
          <a:p>
            <a:r>
              <a:t>Gender transitioning and sexual violence</a:t>
            </a:r>
          </a:p>
        </p:txBody>
      </p:sp>
      <p:sp>
        <p:nvSpPr>
          <p:cNvPr id="231" name="There is increased risk of sexual violence during and after transitioning."/>
          <p:cNvSpPr txBox="1"/>
          <p:nvPr/>
        </p:nvSpPr>
        <p:spPr>
          <a:xfrm>
            <a:off x="368725" y="1174475"/>
            <a:ext cx="5200584" cy="79861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ts val="2900"/>
              </a:lnSpc>
              <a:spcBef>
                <a:spcPts val="600"/>
              </a:spcBef>
              <a:defRPr sz="1900">
                <a:solidFill>
                  <a:srgbClr val="FFFFFF"/>
                </a:solidFill>
                <a:latin typeface="Montserrat Regular"/>
                <a:ea typeface="Montserrat Regular"/>
                <a:cs typeface="Montserrat Regular"/>
                <a:sym typeface="Montserrat Regular"/>
              </a:defRPr>
            </a:lvl1pPr>
          </a:lstStyle>
          <a:p>
            <a:r>
              <a:rPr dirty="0"/>
              <a:t>There is increased risk of </a:t>
            </a:r>
            <a:r>
              <a:rPr lang="en-AU" dirty="0" smtClean="0"/>
              <a:t>social exclusion and </a:t>
            </a:r>
            <a:r>
              <a:rPr dirty="0" smtClean="0"/>
              <a:t>sexual </a:t>
            </a:r>
            <a:r>
              <a:rPr dirty="0"/>
              <a:t>violence during and after transitioning.</a:t>
            </a:r>
          </a:p>
        </p:txBody>
      </p:sp>
      <p:grpSp>
        <p:nvGrpSpPr>
          <p:cNvPr id="241" name="Group"/>
          <p:cNvGrpSpPr/>
          <p:nvPr/>
        </p:nvGrpSpPr>
        <p:grpSpPr>
          <a:xfrm>
            <a:off x="4123226" y="1288272"/>
            <a:ext cx="10527354" cy="7518399"/>
            <a:chOff x="0" y="0"/>
            <a:chExt cx="10527352" cy="7518398"/>
          </a:xfrm>
        </p:grpSpPr>
        <p:pic>
          <p:nvPicPr>
            <p:cNvPr id="232" name="Image" descr="Image"/>
            <p:cNvPicPr>
              <a:picLocks noChangeAspect="1"/>
            </p:cNvPicPr>
            <p:nvPr/>
          </p:nvPicPr>
          <p:blipFill>
            <a:blip r:embed="rId4">
              <a:extLst/>
            </a:blip>
            <a:stretch>
              <a:fillRect/>
            </a:stretch>
          </p:blipFill>
          <p:spPr>
            <a:xfrm rot="21356111">
              <a:off x="227130" y="404032"/>
              <a:ext cx="10073094" cy="6765861"/>
            </a:xfrm>
            <a:prstGeom prst="rect">
              <a:avLst/>
            </a:prstGeom>
            <a:ln w="12700" cap="flat">
              <a:noFill/>
              <a:miter lim="400000"/>
            </a:ln>
            <a:effectLst/>
          </p:spPr>
        </p:pic>
        <p:pic>
          <p:nvPicPr>
            <p:cNvPr id="233" name="Image" descr="Image"/>
            <p:cNvPicPr>
              <a:picLocks noChangeAspect="1"/>
            </p:cNvPicPr>
            <p:nvPr/>
          </p:nvPicPr>
          <p:blipFill>
            <a:blip r:embed="rId5">
              <a:extLst/>
            </a:blip>
            <a:stretch>
              <a:fillRect/>
            </a:stretch>
          </p:blipFill>
          <p:spPr>
            <a:xfrm>
              <a:off x="4599582" y="313351"/>
              <a:ext cx="848858" cy="1210289"/>
            </a:xfrm>
            <a:prstGeom prst="rect">
              <a:avLst/>
            </a:prstGeom>
            <a:ln w="12700" cap="flat">
              <a:noFill/>
              <a:miter lim="400000"/>
            </a:ln>
            <a:effectLst>
              <a:outerShdw blurRad="355600" rotWithShape="0">
                <a:srgbClr val="000000">
                  <a:alpha val="75000"/>
                </a:srgbClr>
              </a:outerShdw>
            </a:effectLst>
          </p:spPr>
        </p:pic>
        <p:pic>
          <p:nvPicPr>
            <p:cNvPr id="234" name="Image" descr="Image"/>
            <p:cNvPicPr>
              <a:picLocks noChangeAspect="1"/>
            </p:cNvPicPr>
            <p:nvPr/>
          </p:nvPicPr>
          <p:blipFill>
            <a:blip r:embed="rId6">
              <a:extLst/>
            </a:blip>
            <a:stretch>
              <a:fillRect/>
            </a:stretch>
          </p:blipFill>
          <p:spPr>
            <a:xfrm>
              <a:off x="7083142" y="1846134"/>
              <a:ext cx="848858" cy="1210289"/>
            </a:xfrm>
            <a:prstGeom prst="rect">
              <a:avLst/>
            </a:prstGeom>
            <a:ln w="12700" cap="flat">
              <a:noFill/>
              <a:miter lim="400000"/>
            </a:ln>
            <a:effectLst>
              <a:outerShdw blurRad="355600" rotWithShape="0">
                <a:srgbClr val="000000">
                  <a:alpha val="75000"/>
                </a:srgbClr>
              </a:outerShdw>
            </a:effectLst>
          </p:spPr>
        </p:pic>
        <p:pic>
          <p:nvPicPr>
            <p:cNvPr id="235" name="Image" descr="Image"/>
            <p:cNvPicPr>
              <a:picLocks noChangeAspect="1"/>
            </p:cNvPicPr>
            <p:nvPr/>
          </p:nvPicPr>
          <p:blipFill>
            <a:blip r:embed="rId7">
              <a:extLst/>
            </a:blip>
            <a:stretch>
              <a:fillRect/>
            </a:stretch>
          </p:blipFill>
          <p:spPr>
            <a:xfrm>
              <a:off x="6589325" y="3811241"/>
              <a:ext cx="848858" cy="1210288"/>
            </a:xfrm>
            <a:prstGeom prst="rect">
              <a:avLst/>
            </a:prstGeom>
            <a:ln w="12700" cap="flat">
              <a:noFill/>
              <a:miter lim="400000"/>
            </a:ln>
            <a:effectLst>
              <a:outerShdw blurRad="355600" rotWithShape="0">
                <a:srgbClr val="000000">
                  <a:alpha val="75000"/>
                </a:srgbClr>
              </a:outerShdw>
            </a:effectLst>
          </p:spPr>
        </p:pic>
        <p:sp>
          <p:nvSpPr>
            <p:cNvPr id="236" name="social acceptance"/>
            <p:cNvSpPr txBox="1"/>
            <p:nvPr/>
          </p:nvSpPr>
          <p:spPr>
            <a:xfrm>
              <a:off x="4847206" y="2308859"/>
              <a:ext cx="2091813" cy="716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gn="r">
                <a:lnSpc>
                  <a:spcPts val="2300"/>
                </a:lnSpc>
                <a:defRPr cap="all">
                  <a:solidFill>
                    <a:srgbClr val="FFFFFF"/>
                  </a:solidFill>
                  <a:latin typeface="Montserrat Medium"/>
                  <a:ea typeface="Montserrat Medium"/>
                  <a:cs typeface="Montserrat Medium"/>
                  <a:sym typeface="Montserrat Medium"/>
                </a:defRPr>
              </a:lvl1pPr>
            </a:lstStyle>
            <a:p>
              <a:r>
                <a:t>social acceptance</a:t>
              </a:r>
            </a:p>
          </p:txBody>
        </p:sp>
        <p:sp>
          <p:nvSpPr>
            <p:cNvPr id="237" name="rejection…"/>
            <p:cNvSpPr txBox="1"/>
            <p:nvPr/>
          </p:nvSpPr>
          <p:spPr>
            <a:xfrm>
              <a:off x="1071471" y="1032268"/>
              <a:ext cx="2643933" cy="815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p>
              <a:pPr>
                <a:lnSpc>
                  <a:spcPts val="2300"/>
                </a:lnSpc>
                <a:defRPr cap="all">
                  <a:solidFill>
                    <a:srgbClr val="FFFFFF"/>
                  </a:solidFill>
                  <a:latin typeface="Montserrat Medium"/>
                  <a:ea typeface="Montserrat Medium"/>
                  <a:cs typeface="Montserrat Medium"/>
                  <a:sym typeface="Montserrat Medium"/>
                </a:defRPr>
              </a:pPr>
              <a:r>
                <a:t>rejection </a:t>
              </a:r>
            </a:p>
            <a:p>
              <a:pPr>
                <a:lnSpc>
                  <a:spcPts val="1500"/>
                </a:lnSpc>
                <a:defRPr sz="1300" cap="all">
                  <a:solidFill>
                    <a:srgbClr val="FFFFFF"/>
                  </a:solidFill>
                  <a:latin typeface="Montserrat Light"/>
                  <a:ea typeface="Montserrat Light"/>
                  <a:cs typeface="Montserrat Light"/>
                  <a:sym typeface="Montserrat Light"/>
                </a:defRPr>
              </a:pPr>
              <a:r>
                <a:t>from family, LBGQ + religious communities</a:t>
              </a:r>
            </a:p>
          </p:txBody>
        </p:sp>
        <p:sp>
          <p:nvSpPr>
            <p:cNvPr id="238" name="social ISOLATION"/>
            <p:cNvSpPr txBox="1"/>
            <p:nvPr/>
          </p:nvSpPr>
          <p:spPr>
            <a:xfrm>
              <a:off x="5539585" y="0"/>
              <a:ext cx="2091813" cy="7164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nSpc>
                  <a:spcPts val="2300"/>
                </a:lnSpc>
                <a:defRPr cap="all">
                  <a:solidFill>
                    <a:srgbClr val="FFFFFF"/>
                  </a:solidFill>
                  <a:latin typeface="Montserrat Medium"/>
                  <a:ea typeface="Montserrat Medium"/>
                  <a:cs typeface="Montserrat Medium"/>
                  <a:sym typeface="Montserrat Medium"/>
                </a:defRPr>
              </a:lvl1pPr>
            </a:lstStyle>
            <a:p>
              <a:r>
                <a:t>social ISOLATION</a:t>
              </a:r>
            </a:p>
          </p:txBody>
        </p:sp>
        <p:pic>
          <p:nvPicPr>
            <p:cNvPr id="239" name="Image" descr="Image"/>
            <p:cNvPicPr>
              <a:picLocks noChangeAspect="1"/>
            </p:cNvPicPr>
            <p:nvPr/>
          </p:nvPicPr>
          <p:blipFill>
            <a:blip r:embed="rId8">
              <a:extLst/>
            </a:blip>
            <a:stretch>
              <a:fillRect/>
            </a:stretch>
          </p:blipFill>
          <p:spPr>
            <a:xfrm>
              <a:off x="148266" y="856746"/>
              <a:ext cx="818191" cy="1166564"/>
            </a:xfrm>
            <a:prstGeom prst="rect">
              <a:avLst/>
            </a:prstGeom>
            <a:ln w="12700" cap="flat">
              <a:noFill/>
              <a:miter lim="400000"/>
            </a:ln>
            <a:effectLst>
              <a:outerShdw blurRad="355600" rotWithShape="0">
                <a:srgbClr val="000000">
                  <a:alpha val="75000"/>
                </a:srgbClr>
              </a:outerShdw>
            </a:effectLst>
          </p:spPr>
        </p:pic>
        <p:sp>
          <p:nvSpPr>
            <p:cNvPr id="240" name="FINDING  “TRUE SELF”"/>
            <p:cNvSpPr txBox="1"/>
            <p:nvPr/>
          </p:nvSpPr>
          <p:spPr>
            <a:xfrm>
              <a:off x="4352649" y="4058158"/>
              <a:ext cx="2091813" cy="7164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p>
              <a:pPr algn="r">
                <a:lnSpc>
                  <a:spcPts val="2300"/>
                </a:lnSpc>
                <a:defRPr cap="all">
                  <a:solidFill>
                    <a:srgbClr val="FFFFFF"/>
                  </a:solidFill>
                  <a:latin typeface="Montserrat Medium"/>
                  <a:ea typeface="Montserrat Medium"/>
                  <a:cs typeface="Montserrat Medium"/>
                  <a:sym typeface="Montserrat Medium"/>
                </a:defRPr>
              </a:pPr>
              <a:r>
                <a:t>FINDING </a:t>
              </a:r>
              <a:br/>
              <a:r>
                <a:t>“TRUE SELF”</a:t>
              </a:r>
            </a:p>
          </p:txBody>
        </p:sp>
      </p:grpSp>
      <p:sp>
        <p:nvSpPr>
          <p:cNvPr id="242" name="She [Asami’s mother] just kicked me out of house ʼcause I told her I was trans.…"/>
          <p:cNvSpPr txBox="1"/>
          <p:nvPr/>
        </p:nvSpPr>
        <p:spPr>
          <a:xfrm>
            <a:off x="359875" y="5643539"/>
            <a:ext cx="5422686" cy="904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DDDDDD"/>
                </a:solidFill>
                <a:latin typeface="Montserrat Medium"/>
                <a:ea typeface="Montserrat Medium"/>
                <a:cs typeface="Montserrat Medium"/>
                <a:sym typeface="Montserrat Medium"/>
              </a:defRPr>
            </a:pPr>
            <a:r>
              <a:rPr lang="en-AU" dirty="0" smtClean="0"/>
              <a:t>My </a:t>
            </a:r>
            <a:r>
              <a:rPr dirty="0" smtClean="0"/>
              <a:t>mother </a:t>
            </a:r>
            <a:r>
              <a:rPr dirty="0"/>
              <a:t>just kicked me out of </a:t>
            </a:r>
            <a:r>
              <a:rPr lang="en-AU" dirty="0" smtClean="0"/>
              <a:t> the </a:t>
            </a:r>
            <a:r>
              <a:rPr dirty="0" smtClean="0"/>
              <a:t>house </a:t>
            </a:r>
            <a:r>
              <a:rPr dirty="0" err="1"/>
              <a:t>ʼcause</a:t>
            </a:r>
            <a:r>
              <a:rPr dirty="0"/>
              <a:t> I told her I was trans.</a:t>
            </a:r>
          </a:p>
          <a:p>
            <a:pPr>
              <a:spcBef>
                <a:spcPts val="400"/>
              </a:spcBef>
              <a:defRPr sz="1300">
                <a:solidFill>
                  <a:srgbClr val="DDDDDD"/>
                </a:solidFill>
                <a:latin typeface="Montserrat Medium"/>
                <a:ea typeface="Montserrat Medium"/>
                <a:cs typeface="Montserrat Medium"/>
                <a:sym typeface="Montserrat Medium"/>
              </a:defRPr>
            </a:pPr>
            <a:r>
              <a:rPr lang="en-AU" dirty="0" err="1" smtClean="0"/>
              <a:t>Asami</a:t>
            </a:r>
            <a:endParaRPr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90000"/>
          </a:lnSpc>
          <a:spcBef>
            <a:spcPts val="0"/>
          </a:spcBef>
          <a:spcAft>
            <a:spcPts val="0"/>
          </a:spcAft>
          <a:buClrTx/>
          <a:buSzTx/>
          <a:buFontTx/>
          <a:buNone/>
          <a:tabLst/>
          <a:defRPr kumimoji="0" sz="3100" b="0" i="0" u="none" strike="noStrike" cap="none" spc="0" normalizeH="0" baseline="0">
            <a:ln>
              <a:noFill/>
            </a:ln>
            <a:solidFill>
              <a:srgbClr val="FFFFFF"/>
            </a:solidFill>
            <a:effectLst/>
            <a:uFillTx/>
            <a:latin typeface="Montserrat SemiBold"/>
            <a:ea typeface="Montserrat SemiBold"/>
            <a:cs typeface="Montserrat SemiBold"/>
            <a:sym typeface="Montserrat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90000"/>
          </a:lnSpc>
          <a:spcBef>
            <a:spcPts val="0"/>
          </a:spcBef>
          <a:spcAft>
            <a:spcPts val="0"/>
          </a:spcAft>
          <a:buClrTx/>
          <a:buSzTx/>
          <a:buFontTx/>
          <a:buNone/>
          <a:tabLst/>
          <a:defRPr kumimoji="0" sz="3100" b="0" i="0" u="none" strike="noStrike" cap="none" spc="0" normalizeH="0" baseline="0">
            <a:ln>
              <a:noFill/>
            </a:ln>
            <a:solidFill>
              <a:srgbClr val="FFFFFF"/>
            </a:solidFill>
            <a:effectLst/>
            <a:uFillTx/>
            <a:latin typeface="Montserrat SemiBold"/>
            <a:ea typeface="Montserrat SemiBold"/>
            <a:cs typeface="Montserrat SemiBold"/>
            <a:sym typeface="Montserrat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122</TotalTime>
  <Words>3650</Words>
  <Application>Microsoft Office PowerPoint</Application>
  <PresentationFormat>Widescreen</PresentationFormat>
  <Paragraphs>347</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Calibri Light</vt:lpstr>
      <vt:lpstr>Montserrat Bold</vt:lpstr>
      <vt:lpstr>Montserrat ExtraBold</vt:lpstr>
      <vt:lpstr>Montserrat Light</vt:lpstr>
      <vt:lpstr>Montserrat Medium</vt:lpstr>
      <vt:lpstr>Montserrat Regular</vt:lpstr>
      <vt:lpstr>Montserrat SemiBold</vt:lpstr>
      <vt:lpstr>Trebuchet MS</vt:lpstr>
      <vt:lpstr>Office Theme</vt:lpstr>
      <vt:lpstr>Crossing the line Lived experience of sexual violence  among trans women of colour in Australia </vt:lpstr>
      <vt:lpstr>OBJECTIVES</vt:lpstr>
      <vt:lpstr>Who are trans women of colour?</vt:lpstr>
      <vt:lpstr>What is  sexual violence?</vt:lpstr>
      <vt:lpstr>Exploring sexual violence experiences among trans women of colour What is our evidence?</vt:lpstr>
      <vt:lpstr>Who is at risk of sexual violence in adulthood? Previous research</vt:lpstr>
      <vt:lpstr>TRANS WOMEN OF COLOUR ARE  AT HIGH RISK OF SEXUAL VIOLENCE</vt:lpstr>
      <vt:lpstr>How do trans women of colour understand sexual violence?</vt:lpstr>
      <vt:lpstr>Gender transitioning and sexual violence</vt:lpstr>
      <vt:lpstr>PowerPoint Presentation</vt:lpstr>
      <vt:lpstr>Feeling feminine, feeling like a woman.</vt:lpstr>
      <vt:lpstr>PowerPoint Presentation</vt:lpstr>
      <vt:lpstr>PowerPoint Presentation</vt:lpstr>
      <vt:lpstr>PowerPoint Presentation</vt:lpstr>
      <vt:lpstr>PowerPoint Presentation</vt:lpstr>
      <vt:lpstr>PowerPoint Presentation</vt:lpstr>
      <vt:lpstr>Intersecting identities CALD trans women reported more frequent sexual harassment  than other women</vt:lpstr>
      <vt:lpstr>Intersecting identities CALD trans women more likely to report having been  sexually assaulted 10 or more times</vt:lpstr>
      <vt:lpstr>PowerPoint Presentation</vt:lpstr>
      <vt:lpstr>PowerPoint Presentation</vt:lpstr>
      <vt:lpstr>Perpetrators of sexual assault CALD trans women—highest rate of sexual assault by a stranger </vt:lpstr>
      <vt:lpstr>Impacts of  sexual violence </vt:lpstr>
      <vt:lpstr>PowerPoint Presentation</vt:lpstr>
      <vt:lpstr>Self-support is the primary mode of coping for all women</vt:lpstr>
      <vt:lpstr>PowerPoint Presentation</vt:lpstr>
      <vt:lpstr>What do  women want? </vt:lpstr>
      <vt:lpstr>IMPlicationS  for policy change</vt:lpstr>
      <vt:lpstr>IMPlicationS for practice and services</vt:lpstr>
      <vt:lpstr>acknowledgements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Crossing the line Lived experience of sexual violence  among trans women of colour in Australia</dc:title>
  <dc:creator>Eleanor Shepherd</dc:creator>
  <cp:lastModifiedBy>Jane Ussher</cp:lastModifiedBy>
  <cp:revision>14</cp:revision>
  <dcterms:modified xsi:type="dcterms:W3CDTF">2020-06-11T06:28:53Z</dcterms:modified>
</cp:coreProperties>
</file>